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68" r:id="rId3"/>
    <p:sldId id="265" r:id="rId4"/>
    <p:sldId id="258" r:id="rId5"/>
    <p:sldId id="262" r:id="rId6"/>
    <p:sldId id="277" r:id="rId7"/>
    <p:sldId id="281" r:id="rId8"/>
    <p:sldId id="279" r:id="rId9"/>
    <p:sldId id="263" r:id="rId10"/>
    <p:sldId id="278" r:id="rId11"/>
    <p:sldId id="282" r:id="rId12"/>
    <p:sldId id="271" r:id="rId13"/>
    <p:sldId id="272" r:id="rId14"/>
    <p:sldId id="269" r:id="rId15"/>
    <p:sldId id="273" r:id="rId16"/>
    <p:sldId id="270" r:id="rId17"/>
    <p:sldId id="274" r:id="rId18"/>
    <p:sldId id="275"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0" y="-102"/>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F365F0-9409-4416-92EC-84D3D8E8AE26}" type="datetimeFigureOut">
              <a:rPr lang="en-US" smtClean="0"/>
              <a:t>8/11/2012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99A061-1C67-49BC-9D00-5733B7304D02}" type="slidenum">
              <a:rPr lang="en-US" smtClean="0"/>
              <a:t>‹#›</a:t>
            </a:fld>
            <a:endParaRPr lang="en-US"/>
          </a:p>
        </p:txBody>
      </p:sp>
    </p:spTree>
    <p:extLst>
      <p:ext uri="{BB962C8B-B14F-4D97-AF65-F5344CB8AC3E}">
        <p14:creationId xmlns:p14="http://schemas.microsoft.com/office/powerpoint/2010/main" val="1985383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415F35-51CA-4165-B0DF-4D3A3BA4B4D7}" type="datetimeFigureOut">
              <a:rPr lang="en-US" smtClean="0"/>
              <a:t>8/11/2012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E5ED51-C9E1-4DD4-B55B-A52BA6682194}" type="slidenum">
              <a:rPr lang="en-US" smtClean="0"/>
              <a:t>‹#›</a:t>
            </a:fld>
            <a:endParaRPr lang="en-US"/>
          </a:p>
        </p:txBody>
      </p:sp>
    </p:spTree>
    <p:extLst>
      <p:ext uri="{BB962C8B-B14F-4D97-AF65-F5344CB8AC3E}">
        <p14:creationId xmlns:p14="http://schemas.microsoft.com/office/powerpoint/2010/main" val="2664011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a:t>
            </a:fld>
            <a:endParaRPr lang="en-US"/>
          </a:p>
        </p:txBody>
      </p:sp>
    </p:spTree>
    <p:extLst>
      <p:ext uri="{BB962C8B-B14F-4D97-AF65-F5344CB8AC3E}">
        <p14:creationId xmlns:p14="http://schemas.microsoft.com/office/powerpoint/2010/main" val="1656295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10</a:t>
            </a:fld>
            <a:endParaRPr lang="en-US"/>
          </a:p>
        </p:txBody>
      </p:sp>
    </p:spTree>
    <p:extLst>
      <p:ext uri="{BB962C8B-B14F-4D97-AF65-F5344CB8AC3E}">
        <p14:creationId xmlns:p14="http://schemas.microsoft.com/office/powerpoint/2010/main" val="314614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11</a:t>
            </a:fld>
            <a:endParaRPr lang="en-US"/>
          </a:p>
        </p:txBody>
      </p:sp>
    </p:spTree>
    <p:extLst>
      <p:ext uri="{BB962C8B-B14F-4D97-AF65-F5344CB8AC3E}">
        <p14:creationId xmlns:p14="http://schemas.microsoft.com/office/powerpoint/2010/main" val="1182418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12</a:t>
            </a:fld>
            <a:endParaRPr lang="en-US"/>
          </a:p>
        </p:txBody>
      </p:sp>
    </p:spTree>
    <p:extLst>
      <p:ext uri="{BB962C8B-B14F-4D97-AF65-F5344CB8AC3E}">
        <p14:creationId xmlns:p14="http://schemas.microsoft.com/office/powerpoint/2010/main" val="2929434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13</a:t>
            </a:fld>
            <a:endParaRPr lang="en-US"/>
          </a:p>
        </p:txBody>
      </p:sp>
    </p:spTree>
    <p:extLst>
      <p:ext uri="{BB962C8B-B14F-4D97-AF65-F5344CB8AC3E}">
        <p14:creationId xmlns:p14="http://schemas.microsoft.com/office/powerpoint/2010/main" val="1051199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14</a:t>
            </a:fld>
            <a:endParaRPr lang="en-US"/>
          </a:p>
        </p:txBody>
      </p:sp>
    </p:spTree>
    <p:extLst>
      <p:ext uri="{BB962C8B-B14F-4D97-AF65-F5344CB8AC3E}">
        <p14:creationId xmlns:p14="http://schemas.microsoft.com/office/powerpoint/2010/main" val="3384479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15</a:t>
            </a:fld>
            <a:endParaRPr lang="en-US"/>
          </a:p>
        </p:txBody>
      </p:sp>
    </p:spTree>
    <p:extLst>
      <p:ext uri="{BB962C8B-B14F-4D97-AF65-F5344CB8AC3E}">
        <p14:creationId xmlns:p14="http://schemas.microsoft.com/office/powerpoint/2010/main" val="134431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16</a:t>
            </a:fld>
            <a:endParaRPr lang="en-US"/>
          </a:p>
        </p:txBody>
      </p:sp>
    </p:spTree>
    <p:extLst>
      <p:ext uri="{BB962C8B-B14F-4D97-AF65-F5344CB8AC3E}">
        <p14:creationId xmlns:p14="http://schemas.microsoft.com/office/powerpoint/2010/main" val="3281161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17</a:t>
            </a:fld>
            <a:endParaRPr lang="en-US"/>
          </a:p>
        </p:txBody>
      </p:sp>
    </p:spTree>
    <p:extLst>
      <p:ext uri="{BB962C8B-B14F-4D97-AF65-F5344CB8AC3E}">
        <p14:creationId xmlns:p14="http://schemas.microsoft.com/office/powerpoint/2010/main" val="1288718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18</a:t>
            </a:fld>
            <a:endParaRPr lang="en-US"/>
          </a:p>
        </p:txBody>
      </p:sp>
    </p:spTree>
    <p:extLst>
      <p:ext uri="{BB962C8B-B14F-4D97-AF65-F5344CB8AC3E}">
        <p14:creationId xmlns:p14="http://schemas.microsoft.com/office/powerpoint/2010/main" val="2903694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19</a:t>
            </a:fld>
            <a:endParaRPr lang="en-US"/>
          </a:p>
        </p:txBody>
      </p:sp>
    </p:spTree>
    <p:extLst>
      <p:ext uri="{BB962C8B-B14F-4D97-AF65-F5344CB8AC3E}">
        <p14:creationId xmlns:p14="http://schemas.microsoft.com/office/powerpoint/2010/main" val="308607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2</a:t>
            </a:fld>
            <a:endParaRPr lang="en-US"/>
          </a:p>
        </p:txBody>
      </p:sp>
    </p:spTree>
    <p:extLst>
      <p:ext uri="{BB962C8B-B14F-4D97-AF65-F5344CB8AC3E}">
        <p14:creationId xmlns:p14="http://schemas.microsoft.com/office/powerpoint/2010/main" val="2250035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3</a:t>
            </a:fld>
            <a:endParaRPr lang="en-US"/>
          </a:p>
        </p:txBody>
      </p:sp>
    </p:spTree>
    <p:extLst>
      <p:ext uri="{BB962C8B-B14F-4D97-AF65-F5344CB8AC3E}">
        <p14:creationId xmlns:p14="http://schemas.microsoft.com/office/powerpoint/2010/main" val="283913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4</a:t>
            </a:fld>
            <a:endParaRPr lang="en-US"/>
          </a:p>
        </p:txBody>
      </p:sp>
    </p:spTree>
    <p:extLst>
      <p:ext uri="{BB962C8B-B14F-4D97-AF65-F5344CB8AC3E}">
        <p14:creationId xmlns:p14="http://schemas.microsoft.com/office/powerpoint/2010/main" val="4009936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5</a:t>
            </a:fld>
            <a:endParaRPr lang="en-US"/>
          </a:p>
        </p:txBody>
      </p:sp>
    </p:spTree>
    <p:extLst>
      <p:ext uri="{BB962C8B-B14F-4D97-AF65-F5344CB8AC3E}">
        <p14:creationId xmlns:p14="http://schemas.microsoft.com/office/powerpoint/2010/main" val="341108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6</a:t>
            </a:fld>
            <a:endParaRPr lang="en-US"/>
          </a:p>
        </p:txBody>
      </p:sp>
    </p:spTree>
    <p:extLst>
      <p:ext uri="{BB962C8B-B14F-4D97-AF65-F5344CB8AC3E}">
        <p14:creationId xmlns:p14="http://schemas.microsoft.com/office/powerpoint/2010/main" val="299704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7</a:t>
            </a:fld>
            <a:endParaRPr lang="en-US"/>
          </a:p>
        </p:txBody>
      </p:sp>
    </p:spTree>
    <p:extLst>
      <p:ext uri="{BB962C8B-B14F-4D97-AF65-F5344CB8AC3E}">
        <p14:creationId xmlns:p14="http://schemas.microsoft.com/office/powerpoint/2010/main" val="51389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8</a:t>
            </a:fld>
            <a:endParaRPr lang="en-US"/>
          </a:p>
        </p:txBody>
      </p:sp>
    </p:spTree>
    <p:extLst>
      <p:ext uri="{BB962C8B-B14F-4D97-AF65-F5344CB8AC3E}">
        <p14:creationId xmlns:p14="http://schemas.microsoft.com/office/powerpoint/2010/main" val="592221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E5ED51-C9E1-4DD4-B55B-A52BA6682194}" type="slidenum">
              <a:rPr lang="en-US" smtClean="0"/>
              <a:t>9</a:t>
            </a:fld>
            <a:endParaRPr lang="en-US"/>
          </a:p>
        </p:txBody>
      </p:sp>
    </p:spTree>
    <p:extLst>
      <p:ext uri="{BB962C8B-B14F-4D97-AF65-F5344CB8AC3E}">
        <p14:creationId xmlns:p14="http://schemas.microsoft.com/office/powerpoint/2010/main" val="421375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FF8E4B-9525-492C-9052-0264F412EC2A}" type="datetime1">
              <a:rPr lang="en-US" smtClean="0"/>
              <a:t>8/11/2012</a:t>
            </a:fld>
            <a:endParaRPr lang="en-US"/>
          </a:p>
        </p:txBody>
      </p:sp>
      <p:sp>
        <p:nvSpPr>
          <p:cNvPr id="5" name="Footer Placeholder 4"/>
          <p:cNvSpPr>
            <a:spLocks noGrp="1"/>
          </p:cNvSpPr>
          <p:nvPr>
            <p:ph type="ftr" sz="quarter" idx="11"/>
          </p:nvPr>
        </p:nvSpPr>
        <p:spPr/>
        <p:txBody>
          <a:bodyPr/>
          <a:lstStyle/>
          <a:p>
            <a:r>
              <a:rPr lang="en-US" smtClean="0"/>
              <a:t>larrypatrick@jacksoncountyohiogen.com</a:t>
            </a:r>
            <a:endParaRPr lang="en-US"/>
          </a:p>
        </p:txBody>
      </p:sp>
      <p:sp>
        <p:nvSpPr>
          <p:cNvPr id="6" name="Slide Number Placeholder 5"/>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72455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09E04-408E-4E2A-B88E-9B9A076AE878}" type="datetime1">
              <a:rPr lang="en-US" smtClean="0"/>
              <a:t>8/11/2012</a:t>
            </a:fld>
            <a:endParaRPr lang="en-US"/>
          </a:p>
        </p:txBody>
      </p:sp>
      <p:sp>
        <p:nvSpPr>
          <p:cNvPr id="5" name="Footer Placeholder 4"/>
          <p:cNvSpPr>
            <a:spLocks noGrp="1"/>
          </p:cNvSpPr>
          <p:nvPr>
            <p:ph type="ftr" sz="quarter" idx="11"/>
          </p:nvPr>
        </p:nvSpPr>
        <p:spPr/>
        <p:txBody>
          <a:bodyPr/>
          <a:lstStyle/>
          <a:p>
            <a:r>
              <a:rPr lang="en-US" smtClean="0"/>
              <a:t>larrypatrick@jacksoncountyohiogen.com</a:t>
            </a:r>
            <a:endParaRPr lang="en-US"/>
          </a:p>
        </p:txBody>
      </p:sp>
      <p:sp>
        <p:nvSpPr>
          <p:cNvPr id="6" name="Slide Number Placeholder 5"/>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343946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05CE3-EB3E-4E99-8E91-25A33EC0ED73}" type="datetime1">
              <a:rPr lang="en-US" smtClean="0"/>
              <a:t>8/11/2012</a:t>
            </a:fld>
            <a:endParaRPr lang="en-US"/>
          </a:p>
        </p:txBody>
      </p:sp>
      <p:sp>
        <p:nvSpPr>
          <p:cNvPr id="5" name="Footer Placeholder 4"/>
          <p:cNvSpPr>
            <a:spLocks noGrp="1"/>
          </p:cNvSpPr>
          <p:nvPr>
            <p:ph type="ftr" sz="quarter" idx="11"/>
          </p:nvPr>
        </p:nvSpPr>
        <p:spPr/>
        <p:txBody>
          <a:bodyPr/>
          <a:lstStyle/>
          <a:p>
            <a:r>
              <a:rPr lang="en-US" smtClean="0"/>
              <a:t>larrypatrick@jacksoncountyohiogen.com</a:t>
            </a:r>
            <a:endParaRPr lang="en-US"/>
          </a:p>
        </p:txBody>
      </p:sp>
      <p:sp>
        <p:nvSpPr>
          <p:cNvPr id="6" name="Slide Number Placeholder 5"/>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353386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22B77-9D3E-4AF0-83BF-46B38F33F21D}" type="datetime1">
              <a:rPr lang="en-US" smtClean="0"/>
              <a:t>8/11/2012</a:t>
            </a:fld>
            <a:endParaRPr lang="en-US"/>
          </a:p>
        </p:txBody>
      </p:sp>
      <p:sp>
        <p:nvSpPr>
          <p:cNvPr id="5" name="Footer Placeholder 4"/>
          <p:cNvSpPr>
            <a:spLocks noGrp="1"/>
          </p:cNvSpPr>
          <p:nvPr>
            <p:ph type="ftr" sz="quarter" idx="11"/>
          </p:nvPr>
        </p:nvSpPr>
        <p:spPr/>
        <p:txBody>
          <a:bodyPr/>
          <a:lstStyle/>
          <a:p>
            <a:r>
              <a:rPr lang="en-US" smtClean="0"/>
              <a:t>larrypatrick@jacksoncountyohiogen.com</a:t>
            </a:r>
            <a:endParaRPr lang="en-US"/>
          </a:p>
        </p:txBody>
      </p:sp>
      <p:sp>
        <p:nvSpPr>
          <p:cNvPr id="6" name="Slide Number Placeholder 5"/>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4915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253F1-0C46-4895-81B8-D0EF332D9BF1}" type="datetime1">
              <a:rPr lang="en-US" smtClean="0"/>
              <a:t>8/11/2012</a:t>
            </a:fld>
            <a:endParaRPr lang="en-US"/>
          </a:p>
        </p:txBody>
      </p:sp>
      <p:sp>
        <p:nvSpPr>
          <p:cNvPr id="5" name="Footer Placeholder 4"/>
          <p:cNvSpPr>
            <a:spLocks noGrp="1"/>
          </p:cNvSpPr>
          <p:nvPr>
            <p:ph type="ftr" sz="quarter" idx="11"/>
          </p:nvPr>
        </p:nvSpPr>
        <p:spPr/>
        <p:txBody>
          <a:bodyPr/>
          <a:lstStyle/>
          <a:p>
            <a:r>
              <a:rPr lang="en-US" smtClean="0"/>
              <a:t>larrypatrick@jacksoncountyohiogen.com</a:t>
            </a:r>
            <a:endParaRPr lang="en-US"/>
          </a:p>
        </p:txBody>
      </p:sp>
      <p:sp>
        <p:nvSpPr>
          <p:cNvPr id="6" name="Slide Number Placeholder 5"/>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1874028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A5BFF6-39E4-43EF-8298-5152FBBF060E}" type="datetime1">
              <a:rPr lang="en-US" smtClean="0"/>
              <a:t>8/11/2012</a:t>
            </a:fld>
            <a:endParaRPr lang="en-US"/>
          </a:p>
        </p:txBody>
      </p:sp>
      <p:sp>
        <p:nvSpPr>
          <p:cNvPr id="6" name="Footer Placeholder 5"/>
          <p:cNvSpPr>
            <a:spLocks noGrp="1"/>
          </p:cNvSpPr>
          <p:nvPr>
            <p:ph type="ftr" sz="quarter" idx="11"/>
          </p:nvPr>
        </p:nvSpPr>
        <p:spPr/>
        <p:txBody>
          <a:bodyPr/>
          <a:lstStyle/>
          <a:p>
            <a:r>
              <a:rPr lang="en-US" smtClean="0"/>
              <a:t>larrypatrick@jacksoncountyohiogen.com</a:t>
            </a:r>
            <a:endParaRPr lang="en-US"/>
          </a:p>
        </p:txBody>
      </p:sp>
      <p:sp>
        <p:nvSpPr>
          <p:cNvPr id="7" name="Slide Number Placeholder 6"/>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2649713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FEC9BE-09C1-4CBB-A4DF-EE810607247A}" type="datetime1">
              <a:rPr lang="en-US" smtClean="0"/>
              <a:t>8/11/2012</a:t>
            </a:fld>
            <a:endParaRPr lang="en-US"/>
          </a:p>
        </p:txBody>
      </p:sp>
      <p:sp>
        <p:nvSpPr>
          <p:cNvPr id="8" name="Footer Placeholder 7"/>
          <p:cNvSpPr>
            <a:spLocks noGrp="1"/>
          </p:cNvSpPr>
          <p:nvPr>
            <p:ph type="ftr" sz="quarter" idx="11"/>
          </p:nvPr>
        </p:nvSpPr>
        <p:spPr/>
        <p:txBody>
          <a:bodyPr/>
          <a:lstStyle/>
          <a:p>
            <a:r>
              <a:rPr lang="en-US" smtClean="0"/>
              <a:t>larrypatrick@jacksoncountyohiogen.com</a:t>
            </a:r>
            <a:endParaRPr lang="en-US"/>
          </a:p>
        </p:txBody>
      </p:sp>
      <p:sp>
        <p:nvSpPr>
          <p:cNvPr id="9" name="Slide Number Placeholder 8"/>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16624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FB8456-5470-4C7E-A018-E9676D13FBE8}" type="datetime1">
              <a:rPr lang="en-US" smtClean="0"/>
              <a:t>8/11/2012</a:t>
            </a:fld>
            <a:endParaRPr lang="en-US"/>
          </a:p>
        </p:txBody>
      </p:sp>
      <p:sp>
        <p:nvSpPr>
          <p:cNvPr id="4" name="Footer Placeholder 3"/>
          <p:cNvSpPr>
            <a:spLocks noGrp="1"/>
          </p:cNvSpPr>
          <p:nvPr>
            <p:ph type="ftr" sz="quarter" idx="11"/>
          </p:nvPr>
        </p:nvSpPr>
        <p:spPr/>
        <p:txBody>
          <a:bodyPr/>
          <a:lstStyle/>
          <a:p>
            <a:r>
              <a:rPr lang="en-US" smtClean="0"/>
              <a:t>larrypatrick@jacksoncountyohiogen.com</a:t>
            </a:r>
            <a:endParaRPr lang="en-US"/>
          </a:p>
        </p:txBody>
      </p:sp>
      <p:sp>
        <p:nvSpPr>
          <p:cNvPr id="5" name="Slide Number Placeholder 4"/>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267107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4EB36-4D6D-42D7-AAD6-DD887304C396}" type="datetime1">
              <a:rPr lang="en-US" smtClean="0"/>
              <a:t>8/11/2012</a:t>
            </a:fld>
            <a:endParaRPr lang="en-US"/>
          </a:p>
        </p:txBody>
      </p:sp>
      <p:sp>
        <p:nvSpPr>
          <p:cNvPr id="3" name="Footer Placeholder 2"/>
          <p:cNvSpPr>
            <a:spLocks noGrp="1"/>
          </p:cNvSpPr>
          <p:nvPr>
            <p:ph type="ftr" sz="quarter" idx="11"/>
          </p:nvPr>
        </p:nvSpPr>
        <p:spPr/>
        <p:txBody>
          <a:bodyPr/>
          <a:lstStyle/>
          <a:p>
            <a:r>
              <a:rPr lang="en-US" smtClean="0"/>
              <a:t>larrypatrick@jacksoncountyohiogen.com</a:t>
            </a:r>
            <a:endParaRPr lang="en-US"/>
          </a:p>
        </p:txBody>
      </p:sp>
      <p:sp>
        <p:nvSpPr>
          <p:cNvPr id="4" name="Slide Number Placeholder 3"/>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2917654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E7893-2618-44DB-8F04-E39A71F804B0}" type="datetime1">
              <a:rPr lang="en-US" smtClean="0"/>
              <a:t>8/11/2012</a:t>
            </a:fld>
            <a:endParaRPr lang="en-US"/>
          </a:p>
        </p:txBody>
      </p:sp>
      <p:sp>
        <p:nvSpPr>
          <p:cNvPr id="6" name="Footer Placeholder 5"/>
          <p:cNvSpPr>
            <a:spLocks noGrp="1"/>
          </p:cNvSpPr>
          <p:nvPr>
            <p:ph type="ftr" sz="quarter" idx="11"/>
          </p:nvPr>
        </p:nvSpPr>
        <p:spPr/>
        <p:txBody>
          <a:bodyPr/>
          <a:lstStyle/>
          <a:p>
            <a:r>
              <a:rPr lang="en-US" smtClean="0"/>
              <a:t>larrypatrick@jacksoncountyohiogen.com</a:t>
            </a:r>
            <a:endParaRPr lang="en-US"/>
          </a:p>
        </p:txBody>
      </p:sp>
      <p:sp>
        <p:nvSpPr>
          <p:cNvPr id="7" name="Slide Number Placeholder 6"/>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29460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7046D-7A00-41E6-8B39-72289C67B288}" type="datetime1">
              <a:rPr lang="en-US" smtClean="0"/>
              <a:t>8/11/2012</a:t>
            </a:fld>
            <a:endParaRPr lang="en-US"/>
          </a:p>
        </p:txBody>
      </p:sp>
      <p:sp>
        <p:nvSpPr>
          <p:cNvPr id="6" name="Footer Placeholder 5"/>
          <p:cNvSpPr>
            <a:spLocks noGrp="1"/>
          </p:cNvSpPr>
          <p:nvPr>
            <p:ph type="ftr" sz="quarter" idx="11"/>
          </p:nvPr>
        </p:nvSpPr>
        <p:spPr/>
        <p:txBody>
          <a:bodyPr/>
          <a:lstStyle/>
          <a:p>
            <a:r>
              <a:rPr lang="en-US" smtClean="0"/>
              <a:t>larrypatrick@jacksoncountyohiogen.com</a:t>
            </a:r>
            <a:endParaRPr lang="en-US"/>
          </a:p>
        </p:txBody>
      </p:sp>
      <p:sp>
        <p:nvSpPr>
          <p:cNvPr id="7" name="Slide Number Placeholder 6"/>
          <p:cNvSpPr>
            <a:spLocks noGrp="1"/>
          </p:cNvSpPr>
          <p:nvPr>
            <p:ph type="sldNum" sz="quarter" idx="12"/>
          </p:nvPr>
        </p:nvSpPr>
        <p:spPr/>
        <p:txBody>
          <a:bodyPr/>
          <a:lstStyle/>
          <a:p>
            <a:fld id="{1BA724B5-C420-4753-8081-41311F5711A5}" type="slidenum">
              <a:rPr lang="en-US" smtClean="0"/>
              <a:t>‹#›</a:t>
            </a:fld>
            <a:endParaRPr lang="en-US"/>
          </a:p>
        </p:txBody>
      </p:sp>
    </p:spTree>
    <p:extLst>
      <p:ext uri="{BB962C8B-B14F-4D97-AF65-F5344CB8AC3E}">
        <p14:creationId xmlns:p14="http://schemas.microsoft.com/office/powerpoint/2010/main" val="3849824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81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55596-5BAC-4BB7-BA19-5AEDBAD9648B}" type="datetime1">
              <a:rPr lang="en-US" smtClean="0"/>
              <a:t>8/11/2012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larrypatrick@jacksoncountyohiogen.com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724B5-C420-4753-8081-41311F5711A5}" type="slidenum">
              <a:rPr lang="en-US" smtClean="0"/>
              <a:t>‹#›</a:t>
            </a:fld>
            <a:endParaRPr lang="en-US"/>
          </a:p>
        </p:txBody>
      </p:sp>
    </p:spTree>
    <p:extLst>
      <p:ext uri="{BB962C8B-B14F-4D97-AF65-F5344CB8AC3E}">
        <p14:creationId xmlns:p14="http://schemas.microsoft.com/office/powerpoint/2010/main" val="3555871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ideo" Target="http://www.youtube-nocookie.com/v/9c6W4CCU9M4?version=3&amp;hl=en_US&amp;rel=0"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ideo" Target="http://www.youtube-nocookie.com/v/lwryrd9wWUI?version=3&amp;hl=en_US&amp;rel=0" TargetMode="Externa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lifemarker.co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dna.ancestry.com/"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ideo" Target="http://www.youtube-nocookie.com/v/bq-hXD33vXs?version=3&amp;hl=en_US&amp;rel=0"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ideo" Target="http://www.youtube-nocookie.com/v/hAcAHgUge-8?version=3&amp;hl=en_US&amp;rel=0"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ideo" Target="http://www.youtube-nocookie.com/v/tnRJaHZH9lo?version=3&amp;hl=en_US&amp;rel=0"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3"/>
          </a:lnRef>
          <a:fillRef idx="3">
            <a:schemeClr val="accent3"/>
          </a:fillRef>
          <a:effectRef idx="3">
            <a:schemeClr val="accent3"/>
          </a:effectRef>
          <a:fontRef idx="minor">
            <a:schemeClr val="lt1"/>
          </a:fontRef>
        </p:style>
        <p:txBody>
          <a:bodyPr>
            <a:noAutofit/>
          </a:bodyPr>
          <a:lstStyle/>
          <a:p>
            <a:r>
              <a:rPr lang="en-US" i="1" dirty="0" smtClean="0">
                <a:solidFill>
                  <a:srgbClr val="006600"/>
                </a:solidFill>
                <a:latin typeface="Arial Rounded MT Bold" pitchFamily="34" charset="0"/>
              </a:rPr>
              <a:t>Genealogy on the Go ……..</a:t>
            </a:r>
            <a:endParaRPr lang="en-US" i="1" dirty="0">
              <a:solidFill>
                <a:srgbClr val="006600"/>
              </a:solidFill>
              <a:latin typeface="Arial Rounded MT Bold" pitchFamily="34" charset="0"/>
            </a:endParaRPr>
          </a:p>
        </p:txBody>
      </p:sp>
      <p:sp>
        <p:nvSpPr>
          <p:cNvPr id="3" name="Subtitle 2"/>
          <p:cNvSpPr>
            <a:spLocks noGrp="1"/>
          </p:cNvSpPr>
          <p:nvPr>
            <p:ph type="subTitle" idx="1"/>
          </p:nvPr>
        </p:nvSpPr>
        <p:spPr>
          <a:xfrm>
            <a:off x="1371600" y="4038600"/>
            <a:ext cx="6400800" cy="1066800"/>
          </a:xfrm>
        </p:spPr>
        <p:txBody>
          <a:bodyPr>
            <a:normAutofit/>
          </a:bodyPr>
          <a:lstStyle/>
          <a:p>
            <a:r>
              <a:rPr lang="en-US" sz="2400" b="1" dirty="0" smtClean="0">
                <a:solidFill>
                  <a:srgbClr val="FFFF00"/>
                </a:solidFill>
                <a:effectLst>
                  <a:outerShdw blurRad="38100" dist="38100" dir="2700000" algn="tl">
                    <a:srgbClr val="000000">
                      <a:alpha val="43137"/>
                    </a:srgbClr>
                  </a:outerShdw>
                </a:effectLst>
              </a:rPr>
              <a:t>Going mobile and taking advantage of today’s technology as you research on the Go…</a:t>
            </a:r>
            <a:endParaRPr lang="en-US" sz="2400" b="1" dirty="0">
              <a:solidFill>
                <a:srgbClr val="FFFF00"/>
              </a:solidFill>
              <a:effectLst>
                <a:outerShdw blurRad="38100" dist="38100" dir="2700000" algn="tl">
                  <a:srgbClr val="000000">
                    <a:alpha val="43137"/>
                  </a:srgbClr>
                </a:outerShdw>
              </a:effectLst>
            </a:endParaRPr>
          </a:p>
        </p:txBody>
      </p:sp>
      <p:sp>
        <p:nvSpPr>
          <p:cNvPr id="4" name="Rounded Rectangle 3"/>
          <p:cNvSpPr/>
          <p:nvPr/>
        </p:nvSpPr>
        <p:spPr>
          <a:xfrm>
            <a:off x="6172200" y="5823857"/>
            <a:ext cx="2438400" cy="533400"/>
          </a:xfrm>
          <a:prstGeom prst="roundRect">
            <a:avLst/>
          </a:prstGeom>
          <a:solidFill>
            <a:srgbClr val="92D050">
              <a:alpha val="27000"/>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chemeClr val="tx1"/>
                </a:solidFill>
              </a:rPr>
              <a:t>Presented by: Larry Patrick</a:t>
            </a:r>
          </a:p>
          <a:p>
            <a:pPr algn="ctr"/>
            <a:r>
              <a:rPr lang="en-US" sz="1000" dirty="0" smtClean="0">
                <a:solidFill>
                  <a:schemeClr val="tx1"/>
                </a:solidFill>
              </a:rPr>
              <a:t>larrypatrick@jacksoncountyohiogen.com</a:t>
            </a:r>
            <a:endParaRPr lang="en-US" sz="1000" dirty="0">
              <a:solidFill>
                <a:schemeClr val="tx1"/>
              </a:solidFill>
            </a:endParaRPr>
          </a:p>
        </p:txBody>
      </p:sp>
    </p:spTree>
    <p:extLst>
      <p:ext uri="{BB962C8B-B14F-4D97-AF65-F5344CB8AC3E}">
        <p14:creationId xmlns:p14="http://schemas.microsoft.com/office/powerpoint/2010/main" val="3483121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rgbClr val="006600"/>
                </a:solidFill>
              </a:rPr>
              <a:t>larrypatrick@jacksoncountyohiogen.com</a:t>
            </a:r>
            <a:endParaRPr lang="en-US" dirty="0">
              <a:solidFill>
                <a:srgbClr val="006600"/>
              </a:solidFill>
            </a:endParaRPr>
          </a:p>
        </p:txBody>
      </p:sp>
      <p:sp>
        <p:nvSpPr>
          <p:cNvPr id="4" name="TextBox 3"/>
          <p:cNvSpPr txBox="1"/>
          <p:nvPr/>
        </p:nvSpPr>
        <p:spPr>
          <a:xfrm>
            <a:off x="2594610" y="208002"/>
            <a:ext cx="3810000" cy="369332"/>
          </a:xfrm>
          <a:prstGeom prst="rect">
            <a:avLst/>
          </a:prstGeom>
          <a:noFill/>
        </p:spPr>
        <p:txBody>
          <a:bodyPr wrap="square" rtlCol="0">
            <a:spAutoFit/>
          </a:bodyPr>
          <a:lstStyle/>
          <a:p>
            <a:pPr algn="ctr"/>
            <a:r>
              <a:rPr lang="en-US" dirty="0" smtClean="0">
                <a:solidFill>
                  <a:schemeClr val="bg1">
                    <a:lumMod val="85000"/>
                  </a:schemeClr>
                </a:solidFill>
              </a:rPr>
              <a:t>Google Glasses</a:t>
            </a:r>
            <a:endParaRPr lang="en-US" dirty="0">
              <a:solidFill>
                <a:schemeClr val="bg1">
                  <a:lumMod val="85000"/>
                </a:schemeClr>
              </a:solidFill>
            </a:endParaRPr>
          </a:p>
        </p:txBody>
      </p:sp>
      <p:pic>
        <p:nvPicPr>
          <p:cNvPr id="5" name="9c6W4CCU9M4?version=3&amp;hl=en_US&amp;rel=0"/>
          <p:cNvPicPr>
            <a:picLocks noRot="1" noChangeAspect="1"/>
          </p:cNvPicPr>
          <p:nvPr>
            <a:videoFile r:link="rId1"/>
          </p:nvPr>
        </p:nvPicPr>
        <p:blipFill>
          <a:blip r:embed="rId4"/>
          <a:stretch>
            <a:fillRect/>
          </a:stretch>
        </p:blipFill>
        <p:spPr>
          <a:xfrm>
            <a:off x="863600" y="762000"/>
            <a:ext cx="7442200" cy="5581650"/>
          </a:xfrm>
          <a:prstGeom prst="rect">
            <a:avLst/>
          </a:prstGeom>
        </p:spPr>
      </p:pic>
    </p:spTree>
    <p:extLst>
      <p:ext uri="{BB962C8B-B14F-4D97-AF65-F5344CB8AC3E}">
        <p14:creationId xmlns:p14="http://schemas.microsoft.com/office/powerpoint/2010/main" val="62121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600200" y="1905000"/>
            <a:ext cx="6172200" cy="6124754"/>
          </a:xfrm>
          <a:prstGeom prst="rect">
            <a:avLst/>
          </a:prstGeom>
          <a:noFill/>
        </p:spPr>
        <p:txBody>
          <a:bodyPr wrap="square" rtlCol="0">
            <a:spAutoFit/>
          </a:bodyPr>
          <a:lstStyle/>
          <a:p>
            <a:pPr algn="ctr"/>
            <a:r>
              <a:rPr lang="en-US" sz="2400" b="1" dirty="0" smtClean="0">
                <a:solidFill>
                  <a:srgbClr val="FFFF00"/>
                </a:solidFill>
                <a:effectLst>
                  <a:outerShdw blurRad="38100" dist="38100" dir="2700000" algn="tl">
                    <a:srgbClr val="000000">
                      <a:alpha val="43137"/>
                    </a:srgbClr>
                  </a:outerShdw>
                </a:effectLst>
              </a:rPr>
              <a:t>What are some of the technological tools being used today to do research?</a:t>
            </a:r>
          </a:p>
          <a:p>
            <a:pPr algn="ctr"/>
            <a:endParaRPr lang="en-US" sz="2000" b="1" dirty="0">
              <a:solidFill>
                <a:srgbClr val="FFFF00"/>
              </a:solidFill>
              <a:effectLst>
                <a:outerShdw blurRad="38100" dist="38100" dir="2700000" algn="tl">
                  <a:srgbClr val="000000">
                    <a:alpha val="43137"/>
                  </a:srgbClr>
                </a:outerShdw>
              </a:effectLst>
            </a:endParaRPr>
          </a:p>
          <a:p>
            <a:pPr marL="457200" indent="-457200">
              <a:buFont typeface="Wingdings" pitchFamily="2" charset="2"/>
              <a:buChar char="Ø"/>
            </a:pPr>
            <a:r>
              <a:rPr lang="en-US" sz="2800" b="1" dirty="0" smtClean="0">
                <a:solidFill>
                  <a:srgbClr val="FFFF00"/>
                </a:solidFill>
                <a:effectLst>
                  <a:outerShdw blurRad="38100" dist="38100" dir="2700000" algn="tl">
                    <a:srgbClr val="000000">
                      <a:alpha val="43137"/>
                    </a:srgbClr>
                  </a:outerShdw>
                </a:effectLst>
              </a:rPr>
              <a:t>Desktop / Laptop / Netbook Computers</a:t>
            </a:r>
          </a:p>
          <a:p>
            <a:pPr marL="457200" indent="-457200">
              <a:buFont typeface="Wingdings" pitchFamily="2" charset="2"/>
              <a:buChar char="Ø"/>
            </a:pPr>
            <a:r>
              <a:rPr lang="en-US" sz="2800" b="1" dirty="0" smtClean="0">
                <a:solidFill>
                  <a:srgbClr val="FFFF00"/>
                </a:solidFill>
                <a:effectLst>
                  <a:outerShdw blurRad="38100" dist="38100" dir="2700000" algn="tl">
                    <a:srgbClr val="000000">
                      <a:alpha val="43137"/>
                    </a:srgbClr>
                  </a:outerShdw>
                </a:effectLst>
              </a:rPr>
              <a:t>Tablets</a:t>
            </a:r>
          </a:p>
          <a:p>
            <a:pPr marL="457200" indent="-457200">
              <a:buFont typeface="Wingdings" pitchFamily="2" charset="2"/>
              <a:buChar char="Ø"/>
            </a:pPr>
            <a:r>
              <a:rPr lang="en-US" sz="2800" b="1" dirty="0" smtClean="0">
                <a:solidFill>
                  <a:srgbClr val="FFFF00"/>
                </a:solidFill>
                <a:effectLst>
                  <a:outerShdw blurRad="38100" dist="38100" dir="2700000" algn="tl">
                    <a:srgbClr val="000000">
                      <a:alpha val="43137"/>
                    </a:srgbClr>
                  </a:outerShdw>
                </a:effectLst>
              </a:rPr>
              <a:t>Smartphones</a:t>
            </a:r>
          </a:p>
          <a:p>
            <a:pPr marL="457200" indent="-457200">
              <a:buFont typeface="Wingdings" pitchFamily="2" charset="2"/>
              <a:buChar char="Ø"/>
            </a:pPr>
            <a:r>
              <a:rPr lang="en-US" sz="2800" b="1" dirty="0">
                <a:solidFill>
                  <a:srgbClr val="FFFF00"/>
                </a:solidFill>
                <a:effectLst>
                  <a:outerShdw blurRad="38100" dist="38100" dir="2700000" algn="tl">
                    <a:srgbClr val="000000">
                      <a:alpha val="43137"/>
                    </a:srgbClr>
                  </a:outerShdw>
                </a:effectLst>
              </a:rPr>
              <a:t>Digital cameras and scanners (mobile</a:t>
            </a:r>
            <a:r>
              <a:rPr lang="en-US" sz="2800" b="1" dirty="0" smtClean="0">
                <a:solidFill>
                  <a:srgbClr val="FFFF00"/>
                </a:solidFill>
                <a:effectLst>
                  <a:outerShdw blurRad="38100" dist="38100" dir="2700000" algn="tl">
                    <a:srgbClr val="000000">
                      <a:alpha val="43137"/>
                    </a:srgbClr>
                  </a:outerShdw>
                </a:effectLst>
              </a:rPr>
              <a:t>)</a:t>
            </a:r>
          </a:p>
          <a:p>
            <a:pPr marL="457200" indent="-457200">
              <a:buFont typeface="Wingdings" pitchFamily="2" charset="2"/>
              <a:buChar char="Ø"/>
            </a:pPr>
            <a:r>
              <a:rPr lang="en-US" sz="2800" b="1" dirty="0" smtClean="0">
                <a:solidFill>
                  <a:srgbClr val="FFFF00"/>
                </a:solidFill>
                <a:effectLst>
                  <a:outerShdw blurRad="38100" dist="38100" dir="2700000" algn="tl">
                    <a:srgbClr val="000000">
                      <a:alpha val="43137"/>
                    </a:srgbClr>
                  </a:outerShdw>
                </a:effectLst>
              </a:rPr>
              <a:t>Mobile Storage Devices (Flash Drives</a:t>
            </a:r>
            <a:r>
              <a:rPr lang="en-US" sz="2800" b="1" dirty="0">
                <a:solidFill>
                  <a:srgbClr val="FFFF00"/>
                </a:solidFill>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 “The Cloud”)</a:t>
            </a:r>
          </a:p>
          <a:p>
            <a:pPr algn="ctr"/>
            <a:endParaRPr lang="en-US" sz="2800" b="1" dirty="0" smtClean="0">
              <a:solidFill>
                <a:srgbClr val="FFFF00"/>
              </a:solidFill>
              <a:effectLst>
                <a:outerShdw blurRad="38100" dist="38100" dir="2700000" algn="tl">
                  <a:srgbClr val="000000">
                    <a:alpha val="43137"/>
                  </a:srgbClr>
                </a:outerShdw>
              </a:effectLst>
            </a:endParaRPr>
          </a:p>
          <a:p>
            <a:pPr marL="342900" indent="-342900" algn="ctr">
              <a:buFont typeface="Wingdings" pitchFamily="2" charset="2"/>
              <a:buChar char="Ø"/>
            </a:pPr>
            <a:endParaRPr lang="en-US" sz="2800" b="1" dirty="0" smtClean="0">
              <a:effectLst>
                <a:outerShdw blurRad="38100" dist="38100" dir="2700000" algn="tl">
                  <a:srgbClr val="000000">
                    <a:alpha val="43137"/>
                  </a:srgbClr>
                </a:outerShdw>
              </a:effectLst>
            </a:endParaRPr>
          </a:p>
          <a:p>
            <a:pPr algn="ctr"/>
            <a:endParaRPr lang="en-US" sz="2400" b="1" dirty="0"/>
          </a:p>
          <a:p>
            <a:pPr algn="ctr"/>
            <a:endParaRPr lang="en-US" sz="2000" dirty="0"/>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spTree>
    <p:extLst>
      <p:ext uri="{BB962C8B-B14F-4D97-AF65-F5344CB8AC3E}">
        <p14:creationId xmlns:p14="http://schemas.microsoft.com/office/powerpoint/2010/main" val="186267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600200" y="1905000"/>
            <a:ext cx="6172200" cy="5078313"/>
          </a:xfrm>
          <a:prstGeom prst="rect">
            <a:avLst/>
          </a:prstGeom>
          <a:noFill/>
        </p:spPr>
        <p:txBody>
          <a:bodyPr wrap="square" rtlCol="0">
            <a:spAutoFit/>
          </a:bodyPr>
          <a:lstStyle/>
          <a:p>
            <a:pPr algn="ctr"/>
            <a:r>
              <a:rPr lang="en-US" sz="2800" b="1" dirty="0" smtClean="0">
                <a:solidFill>
                  <a:srgbClr val="FFFF00"/>
                </a:solidFill>
                <a:effectLst>
                  <a:outerShdw blurRad="38100" dist="38100" dir="2700000" algn="tl">
                    <a:srgbClr val="000000">
                      <a:alpha val="43137"/>
                    </a:srgbClr>
                  </a:outerShdw>
                </a:effectLst>
              </a:rPr>
              <a:t>What is “Cloud Storage”?</a:t>
            </a:r>
          </a:p>
          <a:p>
            <a:pPr algn="ctr"/>
            <a:endParaRPr lang="en-US" sz="2800" dirty="0" smtClean="0"/>
          </a:p>
          <a:p>
            <a:pPr algn="ctr"/>
            <a:r>
              <a:rPr lang="en-US" sz="2800" b="1" dirty="0" smtClean="0"/>
              <a:t>Cloud Storage </a:t>
            </a:r>
            <a:r>
              <a:rPr lang="en-US" sz="2800" dirty="0" smtClean="0"/>
              <a:t>is </a:t>
            </a:r>
            <a:r>
              <a:rPr lang="en-US" sz="2800" dirty="0"/>
              <a:t>a model of networked online storage where data is stored on multiple virtual servers, so that you can save your data in different servers and then get access to it from the one nearest to you, wherever you are.</a:t>
            </a:r>
            <a:endParaRPr lang="en-US" sz="2800" b="1" dirty="0">
              <a:solidFill>
                <a:srgbClr val="FFFF00"/>
              </a:solidFill>
              <a:effectLst>
                <a:outerShdw blurRad="38100" dist="38100" dir="2700000" algn="tl">
                  <a:srgbClr val="000000">
                    <a:alpha val="43137"/>
                  </a:srgbClr>
                </a:outerShdw>
              </a:effectLst>
            </a:endParaRPr>
          </a:p>
          <a:p>
            <a:pPr algn="ctr"/>
            <a:endParaRPr lang="en-US" sz="2800" b="1" dirty="0" smtClean="0">
              <a:solidFill>
                <a:srgbClr val="FFFF00"/>
              </a:solidFill>
              <a:effectLst>
                <a:outerShdw blurRad="38100" dist="38100" dir="2700000" algn="tl">
                  <a:srgbClr val="000000">
                    <a:alpha val="43137"/>
                  </a:srgbClr>
                </a:outerShdw>
              </a:effectLst>
            </a:endParaRPr>
          </a:p>
          <a:p>
            <a:pPr marL="342900" indent="-342900" algn="ctr">
              <a:buFont typeface="Wingdings" pitchFamily="2" charset="2"/>
              <a:buChar char="Ø"/>
            </a:pPr>
            <a:endParaRPr lang="en-US" sz="2800" b="1" dirty="0" smtClean="0">
              <a:effectLst>
                <a:outerShdw blurRad="38100" dist="38100" dir="2700000" algn="tl">
                  <a:srgbClr val="000000">
                    <a:alpha val="43137"/>
                  </a:srgbClr>
                </a:outerShdw>
              </a:effectLst>
            </a:endParaRPr>
          </a:p>
          <a:p>
            <a:pPr algn="ctr"/>
            <a:endParaRPr lang="en-US" sz="2400" b="1" dirty="0"/>
          </a:p>
          <a:p>
            <a:pPr algn="ctr"/>
            <a:endParaRPr lang="en-US" sz="2000" dirty="0"/>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spTree>
    <p:extLst>
      <p:ext uri="{BB962C8B-B14F-4D97-AF65-F5344CB8AC3E}">
        <p14:creationId xmlns:p14="http://schemas.microsoft.com/office/powerpoint/2010/main" val="305314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600200" y="1905000"/>
            <a:ext cx="6172200" cy="4216539"/>
          </a:xfrm>
          <a:prstGeom prst="rect">
            <a:avLst/>
          </a:prstGeom>
          <a:noFill/>
        </p:spPr>
        <p:txBody>
          <a:bodyPr wrap="square" rtlCol="0">
            <a:spAutoFit/>
          </a:bodyPr>
          <a:lstStyle/>
          <a:p>
            <a:pPr algn="ctr"/>
            <a:r>
              <a:rPr lang="en-US" sz="2800" b="1" dirty="0" smtClean="0">
                <a:solidFill>
                  <a:srgbClr val="FFFF00"/>
                </a:solidFill>
                <a:effectLst>
                  <a:outerShdw blurRad="38100" dist="38100" dir="2700000" algn="tl">
                    <a:srgbClr val="000000">
                      <a:alpha val="43137"/>
                    </a:srgbClr>
                  </a:outerShdw>
                </a:effectLst>
              </a:rPr>
              <a:t>What is “Cloud Computing”?</a:t>
            </a:r>
          </a:p>
          <a:p>
            <a:pPr algn="ctr"/>
            <a:endParaRPr lang="en-US" sz="2800" dirty="0" smtClean="0"/>
          </a:p>
          <a:p>
            <a:pPr algn="ctr"/>
            <a:r>
              <a:rPr lang="en-US" sz="2800" b="1" dirty="0"/>
              <a:t>Cloud computing</a:t>
            </a:r>
            <a:r>
              <a:rPr lang="en-US" sz="2800" dirty="0"/>
              <a:t> is the delivery of </a:t>
            </a:r>
            <a:r>
              <a:rPr lang="en-US" sz="2800" dirty="0" smtClean="0"/>
              <a:t>computing and</a:t>
            </a:r>
            <a:r>
              <a:rPr lang="en-US" sz="2800" dirty="0"/>
              <a:t> storage </a:t>
            </a:r>
            <a:r>
              <a:rPr lang="en-US" sz="2800" dirty="0" smtClean="0"/>
              <a:t>capacity</a:t>
            </a:r>
            <a:r>
              <a:rPr lang="en-US" sz="2800" dirty="0"/>
              <a:t> </a:t>
            </a:r>
            <a:r>
              <a:rPr lang="en-US" sz="2800" dirty="0" smtClean="0"/>
              <a:t>as </a:t>
            </a:r>
            <a:r>
              <a:rPr lang="en-US" sz="2800" dirty="0"/>
              <a:t>a </a:t>
            </a:r>
            <a:r>
              <a:rPr lang="en-US" sz="2800" dirty="0" smtClean="0"/>
              <a:t>service</a:t>
            </a:r>
            <a:r>
              <a:rPr lang="en-US" sz="2800" dirty="0"/>
              <a:t> </a:t>
            </a:r>
            <a:r>
              <a:rPr lang="en-US" sz="2800" dirty="0" smtClean="0"/>
              <a:t>to </a:t>
            </a:r>
            <a:r>
              <a:rPr lang="en-US" sz="2800" dirty="0"/>
              <a:t>a community of end-recipients</a:t>
            </a:r>
            <a:r>
              <a:rPr lang="en-US" sz="2800" dirty="0" smtClean="0"/>
              <a:t>.</a:t>
            </a:r>
            <a:endParaRPr lang="en-US" sz="2800" b="1" dirty="0">
              <a:solidFill>
                <a:srgbClr val="FFFF00"/>
              </a:solidFill>
              <a:effectLst>
                <a:outerShdw blurRad="38100" dist="38100" dir="2700000" algn="tl">
                  <a:srgbClr val="000000">
                    <a:alpha val="43137"/>
                  </a:srgbClr>
                </a:outerShdw>
              </a:effectLst>
            </a:endParaRPr>
          </a:p>
          <a:p>
            <a:pPr algn="ctr"/>
            <a:endParaRPr lang="en-US" sz="2800" b="1" dirty="0" smtClean="0">
              <a:solidFill>
                <a:srgbClr val="FFFF00"/>
              </a:solidFill>
              <a:effectLst>
                <a:outerShdw blurRad="38100" dist="38100" dir="2700000" algn="tl">
                  <a:srgbClr val="000000">
                    <a:alpha val="43137"/>
                  </a:srgbClr>
                </a:outerShdw>
              </a:effectLst>
            </a:endParaRPr>
          </a:p>
          <a:p>
            <a:pPr marL="342900" indent="-342900" algn="ctr">
              <a:buFont typeface="Wingdings" pitchFamily="2" charset="2"/>
              <a:buChar char="Ø"/>
            </a:pPr>
            <a:endParaRPr lang="en-US" sz="2800" b="1" dirty="0" smtClean="0">
              <a:effectLst>
                <a:outerShdw blurRad="38100" dist="38100" dir="2700000" algn="tl">
                  <a:srgbClr val="000000">
                    <a:alpha val="43137"/>
                  </a:srgbClr>
                </a:outerShdw>
              </a:effectLst>
            </a:endParaRPr>
          </a:p>
          <a:p>
            <a:pPr algn="ctr"/>
            <a:endParaRPr lang="en-US" sz="2400" b="1" dirty="0"/>
          </a:p>
          <a:p>
            <a:pPr algn="ctr"/>
            <a:endParaRPr lang="en-US" sz="2000" dirty="0"/>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spTree>
    <p:extLst>
      <p:ext uri="{BB962C8B-B14F-4D97-AF65-F5344CB8AC3E}">
        <p14:creationId xmlns:p14="http://schemas.microsoft.com/office/powerpoint/2010/main" val="69148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600200" y="1905000"/>
            <a:ext cx="6172200" cy="5078313"/>
          </a:xfrm>
          <a:prstGeom prst="rect">
            <a:avLst/>
          </a:prstGeom>
          <a:noFill/>
        </p:spPr>
        <p:txBody>
          <a:bodyPr wrap="square" rtlCol="0">
            <a:spAutoFit/>
          </a:bodyPr>
          <a:lstStyle/>
          <a:p>
            <a:pPr algn="ctr"/>
            <a:r>
              <a:rPr lang="en-US" sz="2800" b="1" dirty="0" smtClean="0">
                <a:solidFill>
                  <a:srgbClr val="FFFF00"/>
                </a:solidFill>
                <a:effectLst>
                  <a:outerShdw blurRad="38100" dist="38100" dir="2700000" algn="tl">
                    <a:srgbClr val="000000">
                      <a:alpha val="43137"/>
                    </a:srgbClr>
                  </a:outerShdw>
                </a:effectLst>
              </a:rPr>
              <a:t>What is “The Cloud ?</a:t>
            </a:r>
          </a:p>
          <a:p>
            <a:pPr algn="ctr"/>
            <a:endParaRPr lang="en-US" sz="2800" b="1" dirty="0">
              <a:solidFill>
                <a:srgbClr val="FFFF00"/>
              </a:solidFill>
              <a:effectLst>
                <a:outerShdw blurRad="38100" dist="38100" dir="2700000" algn="tl">
                  <a:srgbClr val="000000">
                    <a:alpha val="43137"/>
                  </a:srgbClr>
                </a:outerShdw>
              </a:effectLst>
            </a:endParaRPr>
          </a:p>
          <a:p>
            <a:pPr marL="457200" indent="-457200">
              <a:buFont typeface="Arial" pitchFamily="34" charset="0"/>
              <a:buChar char="•"/>
            </a:pPr>
            <a:r>
              <a:rPr lang="en-US" sz="2800" b="1" dirty="0" smtClean="0">
                <a:solidFill>
                  <a:srgbClr val="FFFF00"/>
                </a:solidFill>
                <a:effectLst>
                  <a:outerShdw blurRad="38100" dist="38100" dir="2700000" algn="tl">
                    <a:srgbClr val="000000">
                      <a:alpha val="43137"/>
                    </a:srgbClr>
                  </a:outerShdw>
                </a:effectLst>
              </a:rPr>
              <a:t>Internet based services</a:t>
            </a:r>
          </a:p>
          <a:p>
            <a:pPr marL="457200" indent="-457200">
              <a:buFont typeface="Arial" pitchFamily="34" charset="0"/>
              <a:buChar char="•"/>
            </a:pPr>
            <a:r>
              <a:rPr lang="en-US" sz="2800" b="1" dirty="0" smtClean="0">
                <a:solidFill>
                  <a:srgbClr val="FFFF00"/>
                </a:solidFill>
                <a:effectLst>
                  <a:outerShdw blurRad="38100" dist="38100" dir="2700000" algn="tl">
                    <a:srgbClr val="000000">
                      <a:alpha val="43137"/>
                    </a:srgbClr>
                  </a:outerShdw>
                </a:effectLst>
              </a:rPr>
              <a:t>Upload notes and scanned photos</a:t>
            </a:r>
          </a:p>
          <a:p>
            <a:pPr marL="457200" indent="-457200">
              <a:buFont typeface="Arial" pitchFamily="34" charset="0"/>
              <a:buChar char="•"/>
            </a:pPr>
            <a:r>
              <a:rPr lang="en-US" sz="2800" b="1" dirty="0" smtClean="0">
                <a:solidFill>
                  <a:srgbClr val="FFFF00"/>
                </a:solidFill>
                <a:effectLst>
                  <a:outerShdw blurRad="38100" dist="38100" dir="2700000" algn="tl">
                    <a:srgbClr val="000000">
                      <a:alpha val="43137"/>
                    </a:srgbClr>
                  </a:outerShdw>
                </a:effectLst>
              </a:rPr>
              <a:t>Upload images and files</a:t>
            </a:r>
          </a:p>
          <a:p>
            <a:pPr marL="457200" indent="-457200">
              <a:buFont typeface="Arial" pitchFamily="34" charset="0"/>
              <a:buChar char="•"/>
            </a:pPr>
            <a:r>
              <a:rPr lang="en-US" sz="2800" b="1" dirty="0" smtClean="0">
                <a:solidFill>
                  <a:srgbClr val="FFFF00"/>
                </a:solidFill>
                <a:effectLst>
                  <a:outerShdw blurRad="38100" dist="38100" dir="2700000" algn="tl">
                    <a:srgbClr val="000000">
                      <a:alpha val="43137"/>
                    </a:srgbClr>
                  </a:outerShdw>
                </a:effectLst>
              </a:rPr>
              <a:t>Upload reference materials</a:t>
            </a:r>
          </a:p>
          <a:p>
            <a:pPr marL="457200" indent="-457200">
              <a:buFont typeface="Arial" pitchFamily="34" charset="0"/>
              <a:buChar char="•"/>
            </a:pPr>
            <a:r>
              <a:rPr lang="en-US" sz="2800" b="1" dirty="0" smtClean="0">
                <a:solidFill>
                  <a:srgbClr val="FFFF00"/>
                </a:solidFill>
                <a:effectLst>
                  <a:outerShdw blurRad="38100" dist="38100" dir="2700000" algn="tl">
                    <a:srgbClr val="000000">
                      <a:alpha val="43137"/>
                    </a:srgbClr>
                  </a:outerShdw>
                </a:effectLst>
              </a:rPr>
              <a:t>Automatically available on desktop and other devices.</a:t>
            </a:r>
          </a:p>
          <a:p>
            <a:pPr algn="ctr"/>
            <a:endParaRPr lang="en-US" sz="2800" b="1" dirty="0" smtClean="0">
              <a:solidFill>
                <a:srgbClr val="FFFF00"/>
              </a:solidFill>
              <a:effectLst>
                <a:outerShdw blurRad="38100" dist="38100" dir="2700000" algn="tl">
                  <a:srgbClr val="000000">
                    <a:alpha val="43137"/>
                  </a:srgbClr>
                </a:outerShdw>
              </a:effectLst>
            </a:endParaRPr>
          </a:p>
          <a:p>
            <a:pPr marL="342900" indent="-342900" algn="ctr">
              <a:buFont typeface="Wingdings" pitchFamily="2" charset="2"/>
              <a:buChar char="Ø"/>
            </a:pPr>
            <a:endParaRPr lang="en-US" sz="2800" b="1" dirty="0" smtClean="0">
              <a:effectLst>
                <a:outerShdw blurRad="38100" dist="38100" dir="2700000" algn="tl">
                  <a:srgbClr val="000000">
                    <a:alpha val="43137"/>
                  </a:srgbClr>
                </a:outerShdw>
              </a:effectLst>
            </a:endParaRPr>
          </a:p>
          <a:p>
            <a:pPr algn="ctr"/>
            <a:endParaRPr lang="en-US" sz="2400" b="1" dirty="0"/>
          </a:p>
          <a:p>
            <a:pPr algn="ctr"/>
            <a:endParaRPr lang="en-US" sz="2000" dirty="0"/>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spTree>
    <p:extLst>
      <p:ext uri="{BB962C8B-B14F-4D97-AF65-F5344CB8AC3E}">
        <p14:creationId xmlns:p14="http://schemas.microsoft.com/office/powerpoint/2010/main" val="36326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9171" y="1981200"/>
            <a:ext cx="4994063" cy="3581400"/>
          </a:xfrm>
          <a:prstGeom prst="rect">
            <a:avLst/>
          </a:prstGeom>
        </p:spPr>
      </p:pic>
    </p:spTree>
    <p:extLst>
      <p:ext uri="{BB962C8B-B14F-4D97-AF65-F5344CB8AC3E}">
        <p14:creationId xmlns:p14="http://schemas.microsoft.com/office/powerpoint/2010/main" val="2463608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4078950"/>
            <a:ext cx="2565699" cy="1761780"/>
          </a:xfrm>
          <a:prstGeom prst="rect">
            <a:avLst/>
          </a:prstGeom>
          <a:effectLst>
            <a:softEdge rad="31750"/>
          </a:effec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9800" y="1831860"/>
            <a:ext cx="1876425" cy="1971675"/>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9620" y="1831861"/>
            <a:ext cx="2705100" cy="1695450"/>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45230" y="2679586"/>
            <a:ext cx="1905000" cy="1905000"/>
          </a:xfrm>
          <a:prstGeom prst="rect">
            <a:avLst/>
          </a:prstGeom>
        </p:spPr>
      </p:pic>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620" y="4142160"/>
            <a:ext cx="2780905" cy="1736670"/>
          </a:xfrm>
          <a:prstGeom prst="rect">
            <a:avLst/>
          </a:prstGeom>
        </p:spPr>
      </p:pic>
    </p:spTree>
    <p:extLst>
      <p:ext uri="{BB962C8B-B14F-4D97-AF65-F5344CB8AC3E}">
        <p14:creationId xmlns:p14="http://schemas.microsoft.com/office/powerpoint/2010/main" val="209794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4" name="TextBox 3"/>
          <p:cNvSpPr txBox="1"/>
          <p:nvPr/>
        </p:nvSpPr>
        <p:spPr>
          <a:xfrm>
            <a:off x="1066800" y="304800"/>
            <a:ext cx="7239000" cy="369332"/>
          </a:xfrm>
          <a:prstGeom prst="rect">
            <a:avLst/>
          </a:prstGeom>
          <a:noFill/>
        </p:spPr>
        <p:txBody>
          <a:bodyPr wrap="square" rtlCol="0">
            <a:spAutoFit/>
          </a:bodyPr>
          <a:lstStyle/>
          <a:p>
            <a:pPr algn="ctr"/>
            <a:r>
              <a:rPr lang="en-US" dirty="0" err="1" smtClean="0">
                <a:solidFill>
                  <a:schemeClr val="bg1">
                    <a:lumMod val="85000"/>
                  </a:schemeClr>
                </a:solidFill>
                <a:latin typeface="Calibri" pitchFamily="34" charset="0"/>
                <a:cs typeface="Calibri" pitchFamily="34" charset="0"/>
              </a:rPr>
              <a:t>SugarSync</a:t>
            </a:r>
            <a:endParaRPr lang="en-US" dirty="0" smtClean="0">
              <a:solidFill>
                <a:schemeClr val="bg1">
                  <a:lumMod val="85000"/>
                </a:schemeClr>
              </a:solidFill>
              <a:latin typeface="Calibri" pitchFamily="34" charset="0"/>
              <a:cs typeface="Calibri" pitchFamily="34" charset="0"/>
            </a:endParaRPr>
          </a:p>
        </p:txBody>
      </p:sp>
      <p:pic>
        <p:nvPicPr>
          <p:cNvPr id="5" name="lwryrd9wWUI?version=3&amp;hl=en_US&amp;rel=0"/>
          <p:cNvPicPr>
            <a:picLocks noRot="1" noChangeAspect="1"/>
          </p:cNvPicPr>
          <p:nvPr>
            <a:videoFile r:link="rId1"/>
          </p:nvPr>
        </p:nvPicPr>
        <p:blipFill>
          <a:blip r:embed="rId4"/>
          <a:stretch>
            <a:fillRect/>
          </a:stretch>
        </p:blipFill>
        <p:spPr>
          <a:xfrm>
            <a:off x="928290" y="674132"/>
            <a:ext cx="7516019" cy="5637014"/>
          </a:xfrm>
          <a:prstGeom prst="rect">
            <a:avLst/>
          </a:prstGeom>
        </p:spPr>
      </p:pic>
    </p:spTree>
    <p:extLst>
      <p:ext uri="{BB962C8B-B14F-4D97-AF65-F5344CB8AC3E}">
        <p14:creationId xmlns:p14="http://schemas.microsoft.com/office/powerpoint/2010/main" val="47300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600200" y="1905000"/>
            <a:ext cx="6172200" cy="4647426"/>
          </a:xfrm>
          <a:prstGeom prst="rect">
            <a:avLst/>
          </a:prstGeom>
          <a:noFill/>
        </p:spPr>
        <p:txBody>
          <a:bodyPr wrap="square" rtlCol="0">
            <a:spAutoFit/>
          </a:bodyPr>
          <a:lstStyle/>
          <a:p>
            <a:pPr algn="ctr"/>
            <a:endParaRPr lang="en-US" sz="2800" dirty="0" smtClean="0"/>
          </a:p>
          <a:p>
            <a:pPr algn="ctr"/>
            <a:r>
              <a:rPr lang="en-US" sz="2800" dirty="0" smtClean="0">
                <a:solidFill>
                  <a:srgbClr val="FFFF00"/>
                </a:solidFill>
                <a:effectLst>
                  <a:outerShdw blurRad="38100" dist="38100" dir="2700000" algn="tl">
                    <a:srgbClr val="000000">
                      <a:alpha val="43137"/>
                    </a:srgbClr>
                  </a:outerShdw>
                </a:effectLst>
              </a:rPr>
              <a:t>Whichever cloud </a:t>
            </a:r>
            <a:r>
              <a:rPr lang="en-US" sz="2800" dirty="0">
                <a:solidFill>
                  <a:srgbClr val="FFFF00"/>
                </a:solidFill>
                <a:effectLst>
                  <a:outerShdw blurRad="38100" dist="38100" dir="2700000" algn="tl">
                    <a:srgbClr val="000000">
                      <a:alpha val="43137"/>
                    </a:srgbClr>
                  </a:outerShdw>
                </a:effectLst>
              </a:rPr>
              <a:t>storage </a:t>
            </a:r>
            <a:r>
              <a:rPr lang="en-US" sz="2800" dirty="0" smtClean="0">
                <a:solidFill>
                  <a:srgbClr val="FFFF00"/>
                </a:solidFill>
                <a:effectLst>
                  <a:outerShdw blurRad="38100" dist="38100" dir="2700000" algn="tl">
                    <a:srgbClr val="000000">
                      <a:alpha val="43137"/>
                    </a:srgbClr>
                  </a:outerShdw>
                </a:effectLst>
              </a:rPr>
              <a:t>service you choose to use</a:t>
            </a:r>
            <a:r>
              <a:rPr lang="en-US" sz="2800" dirty="0">
                <a:solidFill>
                  <a:srgbClr val="FFFF00"/>
                </a:solidFill>
                <a:effectLst>
                  <a:outerShdw blurRad="38100" dist="38100" dir="2700000" algn="tl">
                    <a:srgbClr val="000000">
                      <a:alpha val="43137"/>
                    </a:srgbClr>
                  </a:outerShdw>
                </a:effectLst>
              </a:rPr>
              <a:t>, you need to install its software in your computer </a:t>
            </a:r>
            <a:r>
              <a:rPr lang="en-US" sz="2800" dirty="0" smtClean="0">
                <a:solidFill>
                  <a:srgbClr val="FFFF00"/>
                </a:solidFill>
                <a:effectLst>
                  <a:outerShdw blurRad="38100" dist="38100" dir="2700000" algn="tl">
                    <a:srgbClr val="000000">
                      <a:alpha val="43137"/>
                    </a:srgbClr>
                  </a:outerShdw>
                </a:effectLst>
              </a:rPr>
              <a:t>and devices </a:t>
            </a:r>
            <a:r>
              <a:rPr lang="en-US" sz="2800" dirty="0">
                <a:solidFill>
                  <a:srgbClr val="FFFF00"/>
                </a:solidFill>
                <a:effectLst>
                  <a:outerShdw blurRad="38100" dist="38100" dir="2700000" algn="tl">
                    <a:srgbClr val="000000">
                      <a:alpha val="43137"/>
                    </a:srgbClr>
                  </a:outerShdw>
                </a:effectLst>
              </a:rPr>
              <a:t>to sync and back up your files automatically or manually, and then you can get access to your backup files wherever you are.</a:t>
            </a:r>
            <a:endParaRPr lang="en-US" sz="2800" b="1" dirty="0" smtClean="0">
              <a:solidFill>
                <a:srgbClr val="FFFF00"/>
              </a:solidFill>
              <a:effectLst>
                <a:outerShdw blurRad="38100" dist="38100" dir="2700000" algn="tl">
                  <a:srgbClr val="000000">
                    <a:alpha val="43137"/>
                  </a:srgbClr>
                </a:outerShdw>
              </a:effectLst>
            </a:endParaRPr>
          </a:p>
          <a:p>
            <a:pPr marL="342900" indent="-342900" algn="ctr">
              <a:buFont typeface="Wingdings" pitchFamily="2" charset="2"/>
              <a:buChar char="Ø"/>
            </a:pPr>
            <a:endParaRPr lang="en-US" sz="2800" b="1" dirty="0" smtClean="0">
              <a:effectLst>
                <a:outerShdw blurRad="38100" dist="38100" dir="2700000" algn="tl">
                  <a:srgbClr val="000000">
                    <a:alpha val="43137"/>
                  </a:srgbClr>
                </a:outerShdw>
              </a:effectLst>
            </a:endParaRPr>
          </a:p>
          <a:p>
            <a:pPr algn="ctr"/>
            <a:endParaRPr lang="en-US" sz="2400" b="1" dirty="0"/>
          </a:p>
          <a:p>
            <a:pPr algn="ctr"/>
            <a:endParaRPr lang="en-US" sz="2000" dirty="0"/>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spTree>
    <p:extLst>
      <p:ext uri="{BB962C8B-B14F-4D97-AF65-F5344CB8AC3E}">
        <p14:creationId xmlns:p14="http://schemas.microsoft.com/office/powerpoint/2010/main" val="4228194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600200" y="2057400"/>
            <a:ext cx="6172200" cy="2923877"/>
          </a:xfrm>
          <a:prstGeom prst="rect">
            <a:avLst/>
          </a:prstGeom>
          <a:noFill/>
        </p:spPr>
        <p:txBody>
          <a:bodyPr wrap="square" rtlCol="0">
            <a:spAutoFit/>
          </a:bodyPr>
          <a:lstStyle/>
          <a:p>
            <a:pPr algn="ctr"/>
            <a:endParaRPr lang="en-US" sz="2800" dirty="0" smtClean="0"/>
          </a:p>
          <a:p>
            <a:pPr algn="ctr"/>
            <a:r>
              <a:rPr lang="en-US" sz="2800" b="1" dirty="0" smtClean="0">
                <a:solidFill>
                  <a:srgbClr val="FFFF00"/>
                </a:solidFill>
                <a:effectLst>
                  <a:outerShdw blurRad="38100" dist="38100" dir="2700000" algn="tl">
                    <a:srgbClr val="000000">
                      <a:alpha val="43137"/>
                    </a:srgbClr>
                  </a:outerShdw>
                </a:effectLst>
              </a:rPr>
              <a:t>Questions &amp; Answers</a:t>
            </a:r>
          </a:p>
          <a:p>
            <a:pPr algn="ctr"/>
            <a:endParaRPr lang="en-US" sz="2800" b="1" dirty="0">
              <a:solidFill>
                <a:srgbClr val="FFFF00"/>
              </a:solidFill>
              <a:effectLst>
                <a:outerShdw blurRad="38100" dist="38100" dir="2700000" algn="tl">
                  <a:srgbClr val="000000">
                    <a:alpha val="43137"/>
                  </a:srgbClr>
                </a:outerShdw>
              </a:effectLst>
            </a:endParaRPr>
          </a:p>
          <a:p>
            <a:pPr algn="ctr"/>
            <a:r>
              <a:rPr lang="en-US" sz="2800" b="1" dirty="0" smtClean="0">
                <a:solidFill>
                  <a:srgbClr val="FFFF00"/>
                </a:solidFill>
                <a:effectLst>
                  <a:outerShdw blurRad="38100" dist="38100" dir="2700000" algn="tl">
                    <a:srgbClr val="000000">
                      <a:alpha val="43137"/>
                    </a:srgbClr>
                  </a:outerShdw>
                </a:effectLst>
              </a:rPr>
              <a:t>Product Demo</a:t>
            </a:r>
          </a:p>
          <a:p>
            <a:pPr marL="342900" indent="-342900" algn="ctr">
              <a:buFont typeface="Wingdings" pitchFamily="2" charset="2"/>
              <a:buChar char="Ø"/>
            </a:pPr>
            <a:endParaRPr lang="en-US" sz="2800" b="1" dirty="0" smtClean="0">
              <a:effectLst>
                <a:outerShdw blurRad="38100" dist="38100" dir="2700000" algn="tl">
                  <a:srgbClr val="000000">
                    <a:alpha val="43137"/>
                  </a:srgbClr>
                </a:outerShdw>
              </a:effectLst>
            </a:endParaRPr>
          </a:p>
          <a:p>
            <a:pPr algn="ctr"/>
            <a:endParaRPr lang="en-US" sz="2400" b="1" dirty="0"/>
          </a:p>
          <a:p>
            <a:pPr algn="ctr"/>
            <a:endParaRPr lang="en-US" sz="2000" dirty="0"/>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spTree>
    <p:extLst>
      <p:ext uri="{BB962C8B-B14F-4D97-AF65-F5344CB8AC3E}">
        <p14:creationId xmlns:p14="http://schemas.microsoft.com/office/powerpoint/2010/main" val="1272935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524000" y="1828800"/>
            <a:ext cx="6172200" cy="1446550"/>
          </a:xfrm>
          <a:prstGeom prst="rect">
            <a:avLst/>
          </a:prstGeom>
          <a:noFill/>
        </p:spPr>
        <p:txBody>
          <a:bodyPr wrap="square" rtlCol="0">
            <a:spAutoFit/>
          </a:bodyPr>
          <a:lstStyle/>
          <a:p>
            <a:pPr algn="ctr"/>
            <a:r>
              <a:rPr lang="en-US" sz="4400" b="1" dirty="0">
                <a:solidFill>
                  <a:srgbClr val="FFFF00"/>
                </a:solidFill>
                <a:effectLst>
                  <a:outerShdw blurRad="38100" dist="38100" dir="2700000" algn="tl">
                    <a:srgbClr val="000000">
                      <a:alpha val="43137"/>
                    </a:srgbClr>
                  </a:outerShdw>
                </a:effectLst>
                <a:latin typeface="Brush Script MT" pitchFamily="66" charset="0"/>
              </a:rPr>
              <a:t>Going mobile</a:t>
            </a:r>
            <a:r>
              <a:rPr lang="en-US" sz="4400" b="1" dirty="0" smtClean="0">
                <a:solidFill>
                  <a:srgbClr val="FFFF00"/>
                </a:solidFill>
                <a:effectLst>
                  <a:outerShdw blurRad="38100" dist="38100" dir="2700000" algn="tl">
                    <a:srgbClr val="000000">
                      <a:alpha val="43137"/>
                    </a:srgbClr>
                  </a:outerShdw>
                </a:effectLst>
                <a:latin typeface="Brush Script MT" pitchFamily="66" charset="0"/>
              </a:rPr>
              <a:t>….</a:t>
            </a:r>
          </a:p>
          <a:p>
            <a:pPr algn="ctr"/>
            <a:r>
              <a:rPr lang="en-US" sz="4400" b="1" dirty="0" smtClean="0">
                <a:solidFill>
                  <a:srgbClr val="FFFF00"/>
                </a:solidFill>
                <a:effectLst>
                  <a:outerShdw blurRad="38100" dist="38100" dir="2700000" algn="tl">
                    <a:srgbClr val="000000">
                      <a:alpha val="43137"/>
                    </a:srgbClr>
                  </a:outerShdw>
                </a:effectLst>
                <a:latin typeface="Brush Script MT" pitchFamily="66" charset="0"/>
              </a:rPr>
              <a:t>What </a:t>
            </a:r>
            <a:r>
              <a:rPr lang="en-US" sz="4400" b="1" dirty="0">
                <a:solidFill>
                  <a:srgbClr val="FFFF00"/>
                </a:solidFill>
                <a:effectLst>
                  <a:outerShdw blurRad="38100" dist="38100" dir="2700000" algn="tl">
                    <a:srgbClr val="000000">
                      <a:alpha val="43137"/>
                    </a:srgbClr>
                  </a:outerShdw>
                </a:effectLst>
                <a:latin typeface="Brush Script MT" pitchFamily="66" charset="0"/>
              </a:rPr>
              <a:t>does mobile mean to you?</a:t>
            </a:r>
          </a:p>
        </p:txBody>
      </p:sp>
    </p:spTree>
    <p:extLst>
      <p:ext uri="{BB962C8B-B14F-4D97-AF65-F5344CB8AC3E}">
        <p14:creationId xmlns:p14="http://schemas.microsoft.com/office/powerpoint/2010/main" val="14535515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524000" y="1828800"/>
            <a:ext cx="6172200" cy="4832092"/>
          </a:xfrm>
          <a:prstGeom prst="rect">
            <a:avLst/>
          </a:prstGeom>
          <a:noFill/>
        </p:spPr>
        <p:txBody>
          <a:bodyPr wrap="square" rtlCol="0">
            <a:spAutoFit/>
          </a:bodyPr>
          <a:lstStyle/>
          <a:p>
            <a:pPr algn="ctr"/>
            <a:r>
              <a:rPr lang="en-US" sz="2800" b="1" dirty="0" smtClean="0">
                <a:solidFill>
                  <a:srgbClr val="FFFF00"/>
                </a:solidFill>
                <a:effectLst>
                  <a:outerShdw blurRad="38100" dist="38100" dir="2700000" algn="tl">
                    <a:srgbClr val="000000">
                      <a:alpha val="43137"/>
                    </a:srgbClr>
                  </a:outerShdw>
                </a:effectLst>
              </a:rPr>
              <a:t>1980 through 1990’s</a:t>
            </a:r>
            <a:endParaRPr lang="en-US" sz="2400" dirty="0" smtClean="0">
              <a:solidFill>
                <a:srgbClr val="FFFF00"/>
              </a:solidFill>
              <a:effectLst>
                <a:outerShdw blurRad="38100" dist="38100" dir="2700000" algn="tl">
                  <a:srgbClr val="000000">
                    <a:alpha val="43137"/>
                  </a:srgbClr>
                </a:outerShdw>
              </a:effectLst>
            </a:endParaRPr>
          </a:p>
          <a:p>
            <a:pPr marL="285750" indent="-285750">
              <a:buFont typeface="Wingdings" pitchFamily="2" charset="2"/>
              <a:buChar char="Ø"/>
            </a:pPr>
            <a:endParaRPr lang="en-US" sz="2000" dirty="0" smtClean="0">
              <a:solidFill>
                <a:srgbClr val="FFFF00"/>
              </a:solidFill>
              <a:effectLst>
                <a:outerShdw blurRad="38100" dist="38100" dir="2700000" algn="tl">
                  <a:srgbClr val="000000">
                    <a:alpha val="43137"/>
                  </a:srgbClr>
                </a:outerShdw>
              </a:effectLst>
            </a:endParaRP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Notepads, pencil and pens</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Camera</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Maps</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Cassette Recorder</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Research notes / data sheets</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Trips to the courthouse, libraries and cemeteries</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Genealogical and history narratives / books.</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During the 1990’s computers were introduced along with software and by late 1990’s the internet.</a:t>
            </a:r>
          </a:p>
          <a:p>
            <a:pPr marL="285750" indent="-285750">
              <a:buFont typeface="Wingdings" pitchFamily="2" charset="2"/>
              <a:buChar char="Ø"/>
            </a:pPr>
            <a:endParaRPr lang="en-US" sz="2000" dirty="0" smtClean="0">
              <a:solidFill>
                <a:srgbClr val="FFFF00"/>
              </a:solidFill>
              <a:effectLst>
                <a:outerShdw blurRad="38100" dist="38100" dir="2700000" algn="tl">
                  <a:srgbClr val="000000">
                    <a:alpha val="43137"/>
                  </a:srgbClr>
                </a:outerShdw>
              </a:effectLst>
            </a:endParaRPr>
          </a:p>
          <a:p>
            <a:pPr marL="285750" indent="-285750">
              <a:buFont typeface="Wingdings" pitchFamily="2" charset="2"/>
              <a:buChar char="Ø"/>
            </a:pPr>
            <a:endParaRPr lang="en-US" sz="2000" dirty="0" smtClean="0">
              <a:solidFill>
                <a:srgbClr val="FFFF00"/>
              </a:solidFill>
              <a:effectLst>
                <a:outerShdw blurRad="38100" dist="38100" dir="2700000" algn="tl">
                  <a:srgbClr val="000000">
                    <a:alpha val="43137"/>
                  </a:srgbClr>
                </a:outerShdw>
              </a:effectLst>
            </a:endParaRPr>
          </a:p>
          <a:p>
            <a:pPr marL="285750" indent="-285750">
              <a:buFont typeface="Wingdings" pitchFamily="2" charset="2"/>
              <a:buChar char="Ø"/>
            </a:pPr>
            <a:endParaRPr lang="en-US" sz="2000" dirty="0" smtClean="0">
              <a:solidFill>
                <a:srgbClr val="FFFF00"/>
              </a:solidFill>
              <a:effectLst>
                <a:outerShdw blurRad="38100" dist="38100" dir="2700000" algn="tl">
                  <a:srgbClr val="000000">
                    <a:alpha val="43137"/>
                  </a:srgbClr>
                </a:outerShdw>
              </a:effectLst>
            </a:endParaRPr>
          </a:p>
          <a:p>
            <a:pPr marL="285750" indent="-285750">
              <a:buFont typeface="Wingdings" pitchFamily="2" charset="2"/>
              <a:buChar char="Ø"/>
            </a:pPr>
            <a:endParaRPr lang="en-US" sz="2000" dirty="0" smtClean="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spTree>
    <p:extLst>
      <p:ext uri="{BB962C8B-B14F-4D97-AF65-F5344CB8AC3E}">
        <p14:creationId xmlns:p14="http://schemas.microsoft.com/office/powerpoint/2010/main" val="371354039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524000" y="1828800"/>
            <a:ext cx="6172200" cy="4524315"/>
          </a:xfrm>
          <a:prstGeom prst="rect">
            <a:avLst/>
          </a:prstGeom>
          <a:noFill/>
        </p:spPr>
        <p:txBody>
          <a:bodyPr wrap="square" rtlCol="0">
            <a:spAutoFit/>
          </a:bodyPr>
          <a:lstStyle/>
          <a:p>
            <a:pPr algn="ctr"/>
            <a:r>
              <a:rPr lang="en-US" sz="2800" b="1" dirty="0" smtClean="0">
                <a:solidFill>
                  <a:srgbClr val="FFFF00"/>
                </a:solidFill>
                <a:effectLst>
                  <a:outerShdw blurRad="38100" dist="38100" dir="2700000" algn="tl">
                    <a:srgbClr val="000000">
                      <a:alpha val="43137"/>
                    </a:srgbClr>
                  </a:outerShdw>
                </a:effectLst>
              </a:rPr>
              <a:t>2000 to Present</a:t>
            </a:r>
            <a:endParaRPr lang="en-US" sz="2400" dirty="0" smtClean="0">
              <a:solidFill>
                <a:srgbClr val="FFFF00"/>
              </a:solidFill>
              <a:effectLst>
                <a:outerShdw blurRad="38100" dist="38100" dir="2700000" algn="tl">
                  <a:srgbClr val="000000">
                    <a:alpha val="43137"/>
                  </a:srgbClr>
                </a:outerShdw>
              </a:effectLst>
            </a:endParaRPr>
          </a:p>
          <a:p>
            <a:pPr marL="285750" indent="-285750">
              <a:buFont typeface="Wingdings" pitchFamily="2" charset="2"/>
              <a:buChar char="Ø"/>
            </a:pPr>
            <a:endParaRPr lang="en-US" sz="2000" dirty="0" smtClean="0">
              <a:solidFill>
                <a:srgbClr val="FFFF00"/>
              </a:solidFill>
              <a:effectLst>
                <a:outerShdw blurRad="38100" dist="38100" dir="2700000" algn="tl">
                  <a:srgbClr val="000000">
                    <a:alpha val="43137"/>
                  </a:srgbClr>
                </a:outerShdw>
              </a:effectLst>
            </a:endParaRP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Virtually everybody has a computer in their household and they are on the internet.</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Virtually everybody doing research, are in some way maintaining their research using a computer.</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Scanners and digital cameras</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Many resources are online and easily accessible. </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Information can be obtained via email, PDF download or by messaging. </a:t>
            </a:r>
          </a:p>
          <a:p>
            <a:pPr marL="285750" indent="-285750">
              <a:buFont typeface="Wingdings" pitchFamily="2" charset="2"/>
              <a:buChar char="Ø"/>
            </a:pPr>
            <a:r>
              <a:rPr lang="en-US" sz="2000" b="1" dirty="0" smtClean="0">
                <a:solidFill>
                  <a:srgbClr val="FFFF00"/>
                </a:solidFill>
                <a:effectLst>
                  <a:outerShdw blurRad="38100" dist="38100" dir="2700000" algn="tl">
                    <a:srgbClr val="000000">
                      <a:alpha val="43137"/>
                    </a:srgbClr>
                  </a:outerShdw>
                </a:effectLst>
              </a:rPr>
              <a:t>In addition there are many avenues to obtain information from around the world through mailing lists, forums, message boards and social media.</a:t>
            </a:r>
          </a:p>
          <a:p>
            <a:r>
              <a:rPr lang="en-US" sz="2000" dirty="0" smtClean="0"/>
              <a:t> </a:t>
            </a:r>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spTree>
    <p:extLst>
      <p:ext uri="{BB962C8B-B14F-4D97-AF65-F5344CB8AC3E}">
        <p14:creationId xmlns:p14="http://schemas.microsoft.com/office/powerpoint/2010/main" val="3133879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3" name="TextBox 2"/>
          <p:cNvSpPr txBox="1"/>
          <p:nvPr/>
        </p:nvSpPr>
        <p:spPr>
          <a:xfrm>
            <a:off x="1489710" y="1663005"/>
            <a:ext cx="6172200" cy="5232202"/>
          </a:xfrm>
          <a:prstGeom prst="rect">
            <a:avLst/>
          </a:prstGeom>
          <a:noFill/>
        </p:spPr>
        <p:txBody>
          <a:bodyPr wrap="square" rtlCol="0">
            <a:spAutoFit/>
          </a:bodyPr>
          <a:lstStyle/>
          <a:p>
            <a:pPr algn="ctr"/>
            <a:r>
              <a:rPr lang="en-US" sz="2800" b="1" dirty="0" smtClean="0">
                <a:solidFill>
                  <a:srgbClr val="FFFF00"/>
                </a:solidFill>
                <a:effectLst>
                  <a:outerShdw blurRad="38100" dist="38100" dir="2700000" algn="tl">
                    <a:srgbClr val="000000">
                      <a:alpha val="43137"/>
                    </a:srgbClr>
                  </a:outerShdw>
                </a:effectLst>
              </a:rPr>
              <a:t>Genealogy research in the future….</a:t>
            </a:r>
            <a:endParaRPr lang="en-US" sz="2400" dirty="0">
              <a:solidFill>
                <a:srgbClr val="FFFF00"/>
              </a:solidFill>
              <a:effectLst>
                <a:outerShdw blurRad="38100" dist="38100" dir="2700000" algn="tl">
                  <a:srgbClr val="000000">
                    <a:alpha val="43137"/>
                  </a:srgbClr>
                </a:outerShdw>
              </a:effectLst>
            </a:endParaRPr>
          </a:p>
          <a:p>
            <a:pPr algn="ctr"/>
            <a:endParaRPr lang="en-US" sz="2400" dirty="0" smtClean="0">
              <a:solidFill>
                <a:srgbClr val="FFFF00"/>
              </a:solidFill>
              <a:effectLst>
                <a:outerShdw blurRad="38100" dist="38100" dir="2700000" algn="tl">
                  <a:srgbClr val="000000">
                    <a:alpha val="43137"/>
                  </a:srgbClr>
                </a:outerShdw>
              </a:effectLst>
            </a:endParaRPr>
          </a:p>
          <a:p>
            <a:pPr marL="342900" indent="-342900">
              <a:buFont typeface="Wingdings" pitchFamily="2" charset="2"/>
              <a:buChar char="Ø"/>
            </a:pPr>
            <a:r>
              <a:rPr lang="en-US" sz="2400" b="1" dirty="0">
                <a:solidFill>
                  <a:srgbClr val="FFFF00"/>
                </a:solidFill>
                <a:effectLst>
                  <a:outerShdw blurRad="38100" dist="38100" dir="2700000" algn="tl">
                    <a:srgbClr val="000000">
                      <a:alpha val="43137"/>
                    </a:srgbClr>
                  </a:outerShdw>
                </a:effectLst>
              </a:rPr>
              <a:t>Abundance of online </a:t>
            </a:r>
            <a:r>
              <a:rPr lang="en-US" sz="2400" b="1" dirty="0" smtClean="0">
                <a:solidFill>
                  <a:srgbClr val="FFFF00"/>
                </a:solidFill>
                <a:effectLst>
                  <a:outerShdw blurRad="38100" dist="38100" dir="2700000" algn="tl">
                    <a:srgbClr val="000000">
                      <a:alpha val="43137"/>
                    </a:srgbClr>
                  </a:outerShdw>
                </a:effectLst>
              </a:rPr>
              <a:t>resources (Ancestry.com &amp; FamilySearch.org</a:t>
            </a:r>
            <a:r>
              <a:rPr lang="en-US" sz="2400" b="1" dirty="0" smtClean="0">
                <a:solidFill>
                  <a:srgbClr val="FFFF00"/>
                </a:solidFill>
                <a:effectLst>
                  <a:outerShdw blurRad="38100" dist="38100" dir="2700000" algn="tl">
                    <a:srgbClr val="000000">
                      <a:alpha val="43137"/>
                    </a:srgbClr>
                  </a:outerShdw>
                </a:effectLst>
              </a:rPr>
              <a:t>)</a:t>
            </a:r>
          </a:p>
          <a:p>
            <a:pPr marL="342900" indent="-342900">
              <a:buFont typeface="Wingdings" pitchFamily="2" charset="2"/>
              <a:buChar char="Ø"/>
            </a:pPr>
            <a:r>
              <a:rPr lang="en-US" sz="2400" b="1" dirty="0">
                <a:solidFill>
                  <a:srgbClr val="FFFF00"/>
                </a:solidFill>
                <a:effectLst>
                  <a:outerShdw blurRad="38100" dist="38100" dir="2700000" algn="tl">
                    <a:srgbClr val="000000">
                      <a:alpha val="43137"/>
                    </a:srgbClr>
                  </a:outerShdw>
                </a:effectLst>
              </a:rPr>
              <a:t>Geo Tagging documents and photos</a:t>
            </a:r>
            <a:endParaRPr lang="en-US" sz="2400" b="1" dirty="0" smtClean="0">
              <a:solidFill>
                <a:srgbClr val="FFFF00"/>
              </a:solidFill>
              <a:effectLst>
                <a:outerShdw blurRad="38100" dist="38100" dir="2700000" algn="tl">
                  <a:srgbClr val="000000">
                    <a:alpha val="43137"/>
                  </a:srgbClr>
                </a:outerShdw>
              </a:effectLst>
            </a:endParaRPr>
          </a:p>
          <a:p>
            <a:pPr marL="342900" indent="-342900">
              <a:buFont typeface="Wingdings" pitchFamily="2" charset="2"/>
              <a:buChar char="Ø"/>
            </a:pPr>
            <a:r>
              <a:rPr lang="en-US" sz="2400" b="1" dirty="0">
                <a:solidFill>
                  <a:srgbClr val="FFFF00"/>
                </a:solidFill>
                <a:effectLst>
                  <a:outerShdw blurRad="38100" dist="38100" dir="2700000" algn="tl">
                    <a:srgbClr val="000000">
                      <a:alpha val="43137"/>
                    </a:srgbClr>
                  </a:outerShdw>
                </a:effectLst>
              </a:rPr>
              <a:t>Virtual </a:t>
            </a:r>
            <a:r>
              <a:rPr lang="en-US" sz="2400" b="1" dirty="0" smtClean="0">
                <a:solidFill>
                  <a:srgbClr val="FFFF00"/>
                </a:solidFill>
                <a:effectLst>
                  <a:outerShdw blurRad="38100" dist="38100" dir="2700000" algn="tl">
                    <a:srgbClr val="000000">
                      <a:alpha val="43137"/>
                    </a:srgbClr>
                  </a:outerShdw>
                </a:effectLst>
              </a:rPr>
              <a:t>Cemeteries (</a:t>
            </a:r>
            <a:r>
              <a:rPr lang="en-US" sz="2400" b="1" dirty="0" err="1" smtClean="0">
                <a:solidFill>
                  <a:srgbClr val="FFFF00"/>
                </a:solidFill>
                <a:effectLst>
                  <a:outerShdw blurRad="38100" dist="38100" dir="2700000" algn="tl">
                    <a:srgbClr val="000000">
                      <a:alpha val="43137"/>
                    </a:srgbClr>
                  </a:outerShdw>
                </a:effectLst>
                <a:hlinkClick r:id="rId3"/>
              </a:rPr>
              <a:t>LifeMarker</a:t>
            </a:r>
            <a:r>
              <a:rPr lang="en-US" sz="2400" b="1" dirty="0" smtClean="0">
                <a:solidFill>
                  <a:srgbClr val="FFFF00"/>
                </a:solidFill>
                <a:effectLst>
                  <a:outerShdw blurRad="38100" dist="38100" dir="2700000" algn="tl">
                    <a:srgbClr val="000000">
                      <a:alpha val="43137"/>
                    </a:srgbClr>
                  </a:outerShdw>
                </a:effectLst>
              </a:rPr>
              <a:t> &amp; </a:t>
            </a:r>
            <a:r>
              <a:rPr lang="en-US" sz="2400" b="1" u="sng" smtClean="0">
                <a:solidFill>
                  <a:srgbClr val="FFFF00"/>
                </a:solidFill>
                <a:effectLst>
                  <a:outerShdw blurRad="38100" dist="38100" dir="2700000" algn="tl">
                    <a:srgbClr val="000000">
                      <a:alpha val="43137"/>
                    </a:srgbClr>
                  </a:outerShdw>
                </a:effectLst>
              </a:rPr>
              <a:t>AR</a:t>
            </a:r>
            <a:r>
              <a:rPr lang="en-US" sz="2400" b="1" smtClean="0">
                <a:solidFill>
                  <a:srgbClr val="FFFF00"/>
                </a:solidFill>
                <a:effectLst>
                  <a:outerShdw blurRad="38100" dist="38100" dir="2700000" algn="tl">
                    <a:srgbClr val="000000">
                      <a:alpha val="43137"/>
                    </a:srgbClr>
                  </a:outerShdw>
                </a:effectLst>
              </a:rPr>
              <a:t>)</a:t>
            </a:r>
            <a:endParaRPr lang="en-US" sz="2400" b="1" dirty="0">
              <a:solidFill>
                <a:srgbClr val="FFFF00"/>
              </a:solidFill>
              <a:effectLst>
                <a:outerShdw blurRad="38100" dist="38100" dir="2700000" algn="tl">
                  <a:srgbClr val="000000">
                    <a:alpha val="43137"/>
                  </a:srgbClr>
                </a:outerShdw>
              </a:effectLst>
            </a:endParaRPr>
          </a:p>
          <a:p>
            <a:pPr marL="342900" indent="-342900">
              <a:buFont typeface="Wingdings" pitchFamily="2" charset="2"/>
              <a:buChar char="Ø"/>
            </a:pPr>
            <a:r>
              <a:rPr lang="en-US" sz="2400" b="1" dirty="0" smtClean="0">
                <a:solidFill>
                  <a:srgbClr val="FFFF00"/>
                </a:solidFill>
                <a:effectLst>
                  <a:outerShdw blurRad="38100" dist="38100" dir="2700000" algn="tl">
                    <a:srgbClr val="000000">
                      <a:alpha val="43137"/>
                    </a:srgbClr>
                  </a:outerShdw>
                </a:effectLst>
              </a:rPr>
              <a:t>DNA  (</a:t>
            </a:r>
            <a:r>
              <a:rPr lang="en-US" sz="2400" b="1" dirty="0" smtClean="0">
                <a:solidFill>
                  <a:srgbClr val="FFFF00"/>
                </a:solidFill>
                <a:effectLst>
                  <a:outerShdw blurRad="38100" dist="38100" dir="2700000" algn="tl">
                    <a:srgbClr val="000000">
                      <a:alpha val="43137"/>
                    </a:srgbClr>
                  </a:outerShdw>
                </a:effectLst>
                <a:hlinkClick r:id="rId4"/>
              </a:rPr>
              <a:t>Ancestry.com / DNA</a:t>
            </a:r>
            <a:r>
              <a:rPr lang="en-US" sz="2400" b="1" dirty="0" smtClean="0">
                <a:solidFill>
                  <a:srgbClr val="FFFF00"/>
                </a:solidFill>
                <a:effectLst>
                  <a:outerShdw blurRad="38100" dist="38100" dir="2700000" algn="tl">
                    <a:srgbClr val="000000">
                      <a:alpha val="43137"/>
                    </a:srgbClr>
                  </a:outerShdw>
                </a:effectLst>
              </a:rPr>
              <a:t>)</a:t>
            </a:r>
          </a:p>
          <a:p>
            <a:pPr marL="342900" indent="-342900">
              <a:buFont typeface="Wingdings" pitchFamily="2" charset="2"/>
              <a:buChar char="Ø"/>
            </a:pPr>
            <a:r>
              <a:rPr lang="en-US" sz="2400" b="1" dirty="0" smtClean="0">
                <a:solidFill>
                  <a:srgbClr val="FFFF00"/>
                </a:solidFill>
                <a:effectLst>
                  <a:outerShdw blurRad="38100" dist="38100" dir="2700000" algn="tl">
                    <a:srgbClr val="000000">
                      <a:alpha val="43137"/>
                    </a:srgbClr>
                  </a:outerShdw>
                </a:effectLst>
              </a:rPr>
              <a:t>Family Histories will be shared with all members of the family</a:t>
            </a:r>
          </a:p>
          <a:p>
            <a:pPr marL="342900" indent="-342900">
              <a:buFont typeface="Wingdings" pitchFamily="2" charset="2"/>
              <a:buChar char="Ø"/>
            </a:pPr>
            <a:r>
              <a:rPr lang="en-US" sz="2400" b="1" dirty="0">
                <a:solidFill>
                  <a:srgbClr val="FFFF00"/>
                </a:solidFill>
                <a:effectLst>
                  <a:outerShdw blurRad="38100" dist="38100" dir="2700000" algn="tl">
                    <a:srgbClr val="000000">
                      <a:alpha val="43137"/>
                    </a:srgbClr>
                  </a:outerShdw>
                </a:effectLst>
              </a:rPr>
              <a:t>Genealogical Software </a:t>
            </a:r>
            <a:r>
              <a:rPr lang="en-US" sz="2400" b="1" dirty="0" smtClean="0">
                <a:solidFill>
                  <a:srgbClr val="FFFF00"/>
                </a:solidFill>
                <a:effectLst>
                  <a:outerShdw blurRad="38100" dist="38100" dir="2700000" algn="tl">
                    <a:srgbClr val="000000">
                      <a:alpha val="43137"/>
                    </a:srgbClr>
                  </a:outerShdw>
                </a:effectLst>
              </a:rPr>
              <a:t>Apps</a:t>
            </a:r>
          </a:p>
          <a:p>
            <a:pPr marL="342900" indent="-342900">
              <a:buFont typeface="Wingdings" pitchFamily="2" charset="2"/>
              <a:buChar char="Ø"/>
            </a:pPr>
            <a:r>
              <a:rPr lang="en-US" sz="2400" b="1" dirty="0" smtClean="0">
                <a:solidFill>
                  <a:srgbClr val="FFFF00"/>
                </a:solidFill>
                <a:effectLst>
                  <a:outerShdw blurRad="38100" dist="38100" dir="2700000" algn="tl">
                    <a:srgbClr val="000000">
                      <a:alpha val="43137"/>
                    </a:srgbClr>
                  </a:outerShdw>
                </a:effectLst>
              </a:rPr>
              <a:t>Genealogical Software Sync (Online)</a:t>
            </a:r>
          </a:p>
          <a:p>
            <a:pPr marL="342900" indent="-342900">
              <a:buFont typeface="Wingdings" pitchFamily="2" charset="2"/>
              <a:buChar char="Ø"/>
            </a:pPr>
            <a:r>
              <a:rPr lang="en-US" sz="2400" b="1" dirty="0" smtClean="0">
                <a:solidFill>
                  <a:srgbClr val="FFFF00"/>
                </a:solidFill>
                <a:effectLst>
                  <a:outerShdw blurRad="38100" dist="38100" dir="2700000" algn="tl">
                    <a:srgbClr val="000000">
                      <a:alpha val="43137"/>
                    </a:srgbClr>
                  </a:outerShdw>
                </a:effectLst>
              </a:rPr>
              <a:t>Google Goggles</a:t>
            </a:r>
          </a:p>
          <a:p>
            <a:pPr marL="342900" indent="-342900">
              <a:buFont typeface="Wingdings" pitchFamily="2" charset="2"/>
              <a:buChar char="Ø"/>
            </a:pPr>
            <a:r>
              <a:rPr lang="en-US" sz="2400" b="1" dirty="0" smtClean="0">
                <a:solidFill>
                  <a:srgbClr val="FFFF00"/>
                </a:solidFill>
                <a:effectLst>
                  <a:outerShdw blurRad="38100" dist="38100" dir="2700000" algn="tl">
                    <a:srgbClr val="000000">
                      <a:alpha val="43137"/>
                    </a:srgbClr>
                  </a:outerShdw>
                </a:effectLst>
              </a:rPr>
              <a:t>Google Glasses (</a:t>
            </a:r>
            <a:r>
              <a:rPr lang="en-US" sz="2400" b="1" u="sng" dirty="0" smtClean="0">
                <a:solidFill>
                  <a:srgbClr val="FFFF00"/>
                </a:solidFill>
                <a:effectLst>
                  <a:outerShdw blurRad="38100" dist="38100" dir="2700000" algn="tl">
                    <a:srgbClr val="000000">
                      <a:alpha val="43137"/>
                    </a:srgbClr>
                  </a:outerShdw>
                </a:effectLst>
              </a:rPr>
              <a:t>AR</a:t>
            </a:r>
            <a:r>
              <a:rPr lang="en-US" sz="2400" b="1" dirty="0" smtClean="0">
                <a:solidFill>
                  <a:srgbClr val="FFFF00"/>
                </a:solidFill>
                <a:effectLst>
                  <a:outerShdw blurRad="38100" dist="38100" dir="2700000" algn="tl">
                    <a:srgbClr val="000000">
                      <a:alpha val="43137"/>
                    </a:srgbClr>
                  </a:outerShdw>
                </a:effectLst>
              </a:rPr>
              <a:t> - Augmented Reality)</a:t>
            </a:r>
          </a:p>
          <a:p>
            <a:r>
              <a:rPr lang="en-US" dirty="0" smtClean="0"/>
              <a:t> </a:t>
            </a:r>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spTree>
    <p:extLst>
      <p:ext uri="{BB962C8B-B14F-4D97-AF65-F5344CB8AC3E}">
        <p14:creationId xmlns:p14="http://schemas.microsoft.com/office/powerpoint/2010/main" val="71652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4" name="TextBox 3"/>
          <p:cNvSpPr txBox="1"/>
          <p:nvPr/>
        </p:nvSpPr>
        <p:spPr>
          <a:xfrm>
            <a:off x="2222500" y="218888"/>
            <a:ext cx="4648200" cy="369332"/>
          </a:xfrm>
          <a:prstGeom prst="rect">
            <a:avLst/>
          </a:prstGeom>
          <a:noFill/>
        </p:spPr>
        <p:txBody>
          <a:bodyPr wrap="square" rtlCol="0">
            <a:spAutoFit/>
          </a:bodyPr>
          <a:lstStyle/>
          <a:p>
            <a:pPr algn="ctr"/>
            <a:r>
              <a:rPr lang="en-US" dirty="0" smtClean="0">
                <a:solidFill>
                  <a:schemeClr val="bg1">
                    <a:lumMod val="85000"/>
                  </a:schemeClr>
                </a:solidFill>
              </a:rPr>
              <a:t>Google Goggles</a:t>
            </a:r>
            <a:endParaRPr lang="en-US" dirty="0">
              <a:solidFill>
                <a:schemeClr val="bg1">
                  <a:lumMod val="85000"/>
                </a:schemeClr>
              </a:solidFill>
            </a:endParaRPr>
          </a:p>
        </p:txBody>
      </p:sp>
      <p:pic>
        <p:nvPicPr>
          <p:cNvPr id="5" name="bq-hXD33vXs?version=3&amp;hl=en_US&amp;rel=0"/>
          <p:cNvPicPr>
            <a:picLocks noRot="1" noChangeAspect="1"/>
          </p:cNvPicPr>
          <p:nvPr>
            <a:videoFile r:link="rId1"/>
          </p:nvPr>
        </p:nvPicPr>
        <p:blipFill>
          <a:blip r:embed="rId4"/>
          <a:stretch>
            <a:fillRect/>
          </a:stretch>
        </p:blipFill>
        <p:spPr>
          <a:xfrm>
            <a:off x="698500" y="613620"/>
            <a:ext cx="7696200" cy="5772150"/>
          </a:xfrm>
          <a:prstGeom prst="rect">
            <a:avLst/>
          </a:prstGeom>
        </p:spPr>
      </p:pic>
    </p:spTree>
    <p:extLst>
      <p:ext uri="{BB962C8B-B14F-4D97-AF65-F5344CB8AC3E}">
        <p14:creationId xmlns:p14="http://schemas.microsoft.com/office/powerpoint/2010/main" val="188687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4" name="TextBox 3"/>
          <p:cNvSpPr txBox="1"/>
          <p:nvPr/>
        </p:nvSpPr>
        <p:spPr>
          <a:xfrm>
            <a:off x="2247900" y="394874"/>
            <a:ext cx="4648200" cy="369332"/>
          </a:xfrm>
          <a:prstGeom prst="rect">
            <a:avLst/>
          </a:prstGeom>
          <a:noFill/>
        </p:spPr>
        <p:txBody>
          <a:bodyPr wrap="square" rtlCol="0">
            <a:spAutoFit/>
          </a:bodyPr>
          <a:lstStyle/>
          <a:p>
            <a:pPr algn="ctr"/>
            <a:r>
              <a:rPr lang="en-US" dirty="0" smtClean="0">
                <a:solidFill>
                  <a:schemeClr val="bg1">
                    <a:lumMod val="85000"/>
                  </a:schemeClr>
                </a:solidFill>
              </a:rPr>
              <a:t>Augmented Reality Today (</a:t>
            </a:r>
            <a:r>
              <a:rPr lang="en-US" dirty="0" err="1" smtClean="0">
                <a:solidFill>
                  <a:schemeClr val="bg1">
                    <a:lumMod val="85000"/>
                  </a:schemeClr>
                </a:solidFill>
              </a:rPr>
              <a:t>WikiTude</a:t>
            </a:r>
            <a:r>
              <a:rPr lang="en-US" dirty="0" smtClean="0">
                <a:solidFill>
                  <a:schemeClr val="bg1">
                    <a:lumMod val="85000"/>
                  </a:schemeClr>
                </a:solidFill>
              </a:rPr>
              <a:t>)</a:t>
            </a:r>
            <a:endParaRPr lang="en-US" dirty="0">
              <a:solidFill>
                <a:schemeClr val="bg1">
                  <a:lumMod val="85000"/>
                </a:schemeClr>
              </a:solidFill>
            </a:endParaRPr>
          </a:p>
        </p:txBody>
      </p:sp>
      <p:pic>
        <p:nvPicPr>
          <p:cNvPr id="3" name="hAcAHgUge-8?version=3&amp;hl=en_US&amp;rel=0"/>
          <p:cNvPicPr>
            <a:picLocks noRot="1" noChangeAspect="1"/>
          </p:cNvPicPr>
          <p:nvPr>
            <a:videoFile r:link="rId1"/>
          </p:nvPr>
        </p:nvPicPr>
        <p:blipFill>
          <a:blip r:embed="rId4"/>
          <a:stretch>
            <a:fillRect/>
          </a:stretch>
        </p:blipFill>
        <p:spPr>
          <a:xfrm>
            <a:off x="914400" y="876300"/>
            <a:ext cx="7467600" cy="5600700"/>
          </a:xfrm>
          <a:prstGeom prst="rect">
            <a:avLst/>
          </a:prstGeom>
        </p:spPr>
      </p:pic>
    </p:spTree>
    <p:extLst>
      <p:ext uri="{BB962C8B-B14F-4D97-AF65-F5344CB8AC3E}">
        <p14:creationId xmlns:p14="http://schemas.microsoft.com/office/powerpoint/2010/main" val="322819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4" name="TextBox 3"/>
          <p:cNvSpPr txBox="1"/>
          <p:nvPr/>
        </p:nvSpPr>
        <p:spPr>
          <a:xfrm>
            <a:off x="2590800" y="306784"/>
            <a:ext cx="3962400" cy="369332"/>
          </a:xfrm>
          <a:prstGeom prst="rect">
            <a:avLst/>
          </a:prstGeom>
          <a:noFill/>
        </p:spPr>
        <p:txBody>
          <a:bodyPr wrap="square" rtlCol="0">
            <a:spAutoFit/>
          </a:bodyPr>
          <a:lstStyle/>
          <a:p>
            <a:pPr algn="ctr"/>
            <a:r>
              <a:rPr lang="en-US" dirty="0" smtClean="0">
                <a:solidFill>
                  <a:schemeClr val="bg1">
                    <a:lumMod val="85000"/>
                  </a:schemeClr>
                </a:solidFill>
                <a:latin typeface="Calibri" pitchFamily="34" charset="0"/>
                <a:cs typeface="Calibri" pitchFamily="34" charset="0"/>
              </a:rPr>
              <a:t>Future of Augmented Reality</a:t>
            </a:r>
          </a:p>
        </p:txBody>
      </p:sp>
      <p:pic>
        <p:nvPicPr>
          <p:cNvPr id="3" name="tnRJaHZH9lo?version=3&amp;hl=en_US&amp;rel=0"/>
          <p:cNvPicPr>
            <a:picLocks noRot="1" noChangeAspect="1"/>
          </p:cNvPicPr>
          <p:nvPr>
            <a:videoFile r:link="rId1"/>
          </p:nvPr>
        </p:nvPicPr>
        <p:blipFill>
          <a:blip r:embed="rId4"/>
          <a:stretch>
            <a:fillRect/>
          </a:stretch>
        </p:blipFill>
        <p:spPr>
          <a:xfrm>
            <a:off x="787400" y="676116"/>
            <a:ext cx="7594600" cy="5695950"/>
          </a:xfrm>
          <a:prstGeom prst="rect">
            <a:avLst/>
          </a:prstGeom>
        </p:spPr>
      </p:pic>
    </p:spTree>
    <p:extLst>
      <p:ext uri="{BB962C8B-B14F-4D97-AF65-F5344CB8AC3E}">
        <p14:creationId xmlns:p14="http://schemas.microsoft.com/office/powerpoint/2010/main" val="48763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schemeClr val="tx1"/>
                </a:solidFill>
              </a:rPr>
              <a:t>larrypatrick@jacksoncountyohiogen.com</a:t>
            </a:r>
            <a:endParaRPr lang="en-US" dirty="0">
              <a:solidFill>
                <a:schemeClr val="tx1"/>
              </a:solidFill>
            </a:endParaRPr>
          </a:p>
        </p:txBody>
      </p:sp>
      <p:sp>
        <p:nvSpPr>
          <p:cNvPr id="4" name="TextBox 3"/>
          <p:cNvSpPr txBox="1"/>
          <p:nvPr/>
        </p:nvSpPr>
        <p:spPr>
          <a:xfrm>
            <a:off x="762000" y="1066800"/>
            <a:ext cx="7239000" cy="584775"/>
          </a:xfrm>
          <a:prstGeom prst="rect">
            <a:avLst/>
          </a:prstGeom>
          <a:noFill/>
        </p:spPr>
        <p:txBody>
          <a:bodyPr wrap="square" rtlCol="0">
            <a:spAutoFit/>
          </a:bodyPr>
          <a:lstStyle/>
          <a:p>
            <a:pPr algn="ctr"/>
            <a:r>
              <a:rPr lang="en-US" sz="3200" dirty="0" smtClean="0">
                <a:latin typeface="Brush Script MT" pitchFamily="66" charset="0"/>
              </a:rPr>
              <a:t>Going mobile…. What does mobile mean to you?</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4191" y="1756728"/>
            <a:ext cx="2686050" cy="3052762"/>
          </a:xfrm>
          <a:prstGeom prst="rect">
            <a:avLst/>
          </a:prstGeom>
          <a:effectLst>
            <a:outerShdw blurRad="50800" dist="38100" dir="2700000" algn="tl" rotWithShape="0">
              <a:prstClr val="black">
                <a:alpha val="40000"/>
              </a:prstClr>
            </a:outerShdw>
            <a:softEdge rad="12700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2892" y="3942715"/>
            <a:ext cx="3517216" cy="2349500"/>
          </a:xfrm>
          <a:prstGeom prst="rect">
            <a:avLst/>
          </a:prstGeom>
          <a:effectLst>
            <a:outerShdw blurRad="50800" dist="38100" dir="5400000" algn="t" rotWithShape="0">
              <a:prstClr val="black">
                <a:alpha val="40000"/>
              </a:prstClr>
            </a:outerShdw>
            <a:softEdge rad="63500"/>
          </a:effectLst>
        </p:spPr>
      </p:pic>
      <p:pic>
        <p:nvPicPr>
          <p:cNvPr id="7" name="Picture 6"/>
          <p:cNvPicPr>
            <a:picLocks noChangeAspect="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tretch>
            <a:fillRect/>
          </a:stretch>
        </p:blipFill>
        <p:spPr>
          <a:xfrm>
            <a:off x="784860" y="3114040"/>
            <a:ext cx="2762250" cy="1657350"/>
          </a:xfrm>
          <a:prstGeom prst="rect">
            <a:avLst/>
          </a:prstGeom>
          <a:effectLst>
            <a:outerShdw blurRad="50800" dist="38100" dir="2700000" algn="tl" rotWithShape="0">
              <a:prstClr val="black">
                <a:alpha val="40000"/>
              </a:prstClr>
            </a:outerShdw>
            <a:softEdge rad="127000"/>
          </a:effectLst>
        </p:spPr>
      </p:pic>
      <p:sp>
        <p:nvSpPr>
          <p:cNvPr id="8" name="TextBox 7"/>
          <p:cNvSpPr txBox="1"/>
          <p:nvPr/>
        </p:nvSpPr>
        <p:spPr>
          <a:xfrm>
            <a:off x="1981200" y="2286000"/>
            <a:ext cx="3517216" cy="5232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Google Glasses</a:t>
            </a:r>
            <a:endParaRPr lang="en-US"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46567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543</Words>
  <Application>Microsoft Office PowerPoint</Application>
  <PresentationFormat>On-screen Show (4:3)</PresentationFormat>
  <Paragraphs>130</Paragraphs>
  <Slides>19</Slides>
  <Notes>19</Notes>
  <HiddenSlides>0</HiddenSlides>
  <MMClips>5</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Genealogy on the Go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Genealogy on the Go ……..</dc:title>
  <dc:creator>Larry Patrick</dc:creator>
  <cp:lastModifiedBy>HilPat</cp:lastModifiedBy>
  <cp:revision>86</cp:revision>
  <dcterms:created xsi:type="dcterms:W3CDTF">2012-07-20T22:40:38Z</dcterms:created>
  <dcterms:modified xsi:type="dcterms:W3CDTF">2012-08-11T14:36:49Z</dcterms:modified>
</cp:coreProperties>
</file>